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39"/>
  </p:notesMasterIdLst>
  <p:handoutMasterIdLst>
    <p:handoutMasterId r:id="rId40"/>
  </p:handoutMasterIdLst>
  <p:sldIdLst>
    <p:sldId id="260" r:id="rId3"/>
    <p:sldId id="392" r:id="rId4"/>
    <p:sldId id="393" r:id="rId5"/>
    <p:sldId id="394" r:id="rId6"/>
    <p:sldId id="460" r:id="rId7"/>
    <p:sldId id="461" r:id="rId8"/>
    <p:sldId id="467" r:id="rId9"/>
    <p:sldId id="468" r:id="rId10"/>
    <p:sldId id="469" r:id="rId11"/>
    <p:sldId id="449" r:id="rId12"/>
    <p:sldId id="450" r:id="rId13"/>
    <p:sldId id="451" r:id="rId14"/>
    <p:sldId id="452" r:id="rId15"/>
    <p:sldId id="453" r:id="rId16"/>
    <p:sldId id="459" r:id="rId17"/>
    <p:sldId id="463" r:id="rId18"/>
    <p:sldId id="464" r:id="rId19"/>
    <p:sldId id="455" r:id="rId20"/>
    <p:sldId id="458" r:id="rId21"/>
    <p:sldId id="454" r:id="rId22"/>
    <p:sldId id="456" r:id="rId23"/>
    <p:sldId id="457" r:id="rId24"/>
    <p:sldId id="470" r:id="rId25"/>
    <p:sldId id="472" r:id="rId26"/>
    <p:sldId id="466" r:id="rId27"/>
    <p:sldId id="471" r:id="rId28"/>
    <p:sldId id="435" r:id="rId29"/>
    <p:sldId id="465" r:id="rId30"/>
    <p:sldId id="405" r:id="rId31"/>
    <p:sldId id="444" r:id="rId32"/>
    <p:sldId id="404" r:id="rId33"/>
    <p:sldId id="438" r:id="rId34"/>
    <p:sldId id="421" r:id="rId35"/>
    <p:sldId id="411" r:id="rId36"/>
    <p:sldId id="441" r:id="rId37"/>
    <p:sldId id="308" r:id="rId38"/>
  </p:sldIdLst>
  <p:sldSz cx="9144000" cy="6858000" type="screen4x3"/>
  <p:notesSz cx="9144000" cy="6858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00FF"/>
    <a:srgbClr val="008000"/>
    <a:srgbClr val="FF6600"/>
    <a:srgbClr val="1ED122"/>
    <a:srgbClr val="FFFEA8"/>
    <a:srgbClr val="DB2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41" autoAdjust="0"/>
    <p:restoredTop sz="80450" autoAdjust="0"/>
  </p:normalViewPr>
  <p:slideViewPr>
    <p:cSldViewPr snapToGrid="0">
      <p:cViewPr varScale="1">
        <p:scale>
          <a:sx n="84" d="100"/>
          <a:sy n="84" d="100"/>
        </p:scale>
        <p:origin x="200" y="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A5FD-6835-524B-9E67-4E3443E6E6ED}" type="datetimeFigureOut">
              <a:rPr lang="ja-JP" altLang="en-US" smtClean="0"/>
              <a:pPr/>
              <a:t>2017/3/12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8EF37-753C-DC47-AD18-80805E51929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6084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2F1FCB-9822-FF46-9A82-4A0B4682F5DD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6332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40C798-EDBD-E747-9901-5C27587DC7AC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42E71C-D578-C949-8946-EF0006976472}" type="slidenum">
              <a:rPr lang="en-US"/>
              <a:pPr/>
              <a:t>20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4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3CEF3-A642-9048-B4ED-22CBAC7CF3D0}" type="slidenum">
              <a:rPr lang="en-US"/>
              <a:pPr/>
              <a:t>21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5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3CEF3-A642-9048-B4ED-22CBAC7CF3D0}" type="slidenum">
              <a:rPr lang="en-US"/>
              <a:pPr/>
              <a:t>22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6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3CEF3-A642-9048-B4ED-22CBAC7CF3D0}" type="slidenum">
              <a:rPr lang="en-US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3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B3CEF3-A642-9048-B4ED-22CBAC7CF3D0}" type="slidenum">
              <a:rPr lang="en-US"/>
              <a:pPr/>
              <a:t>24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98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449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46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05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E3932-FF7B-904B-B057-8319C8AC28EC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867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88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AF872E-80EB-A445-9920-73B0D992228D}" type="slidenum">
              <a:rPr lang="en-US"/>
              <a:pPr/>
              <a:t>11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明朝" charset="-128"/>
              <a:cs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1481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F1FCB-9822-FF46-9A82-4A0B4682F5DD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962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6933D5-BB95-B643-B3DC-0FDDDBB1B54E}" type="slidenum">
              <a:rPr lang="en-US"/>
              <a:pPr/>
              <a:t>18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2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EE8122-EEC5-3F42-B201-FF1FCD4A408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tiff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3886200" y="2112962"/>
            <a:ext cx="4800600" cy="1470025"/>
          </a:xfrm>
        </p:spPr>
        <p:txBody>
          <a:bodyPr/>
          <a:lstStyle>
            <a:lvl1pPr>
              <a:buClr>
                <a:srgbClr val="FFFFFF"/>
              </a:buCl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962400" y="3835400"/>
            <a:ext cx="4114800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CEE0C60-7304-4A49-9BDD-9A4EB42B9ED8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3556000" cy="4064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0F5CE3-73B3-FC45-BBF8-68A8D61C6CF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39025" y="274638"/>
            <a:ext cx="15811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93988" y="274638"/>
            <a:ext cx="459263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3B99B72-F9DA-2848-88EF-C5D9F851B6A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36525" y="136525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455613" y="2130425"/>
            <a:ext cx="73136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5613" y="3886200"/>
            <a:ext cx="7313612" cy="1752600"/>
          </a:xfrm>
        </p:spPr>
        <p:txBody>
          <a:bodyPr/>
          <a:lstStyle>
            <a:lvl1pPr marL="0" indent="0">
              <a:buClr>
                <a:srgbClr val="FFFFFF"/>
              </a:buClr>
              <a:buFontTx/>
              <a:buNone/>
              <a:defRPr/>
            </a:lvl1pPr>
          </a:lstStyle>
          <a:p>
            <a:r>
              <a:rPr lang="en-AU"/>
              <a:t>Click to edit Master subtitle style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2EFB072-7203-FA43-AB2B-7031C8F6079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A9DC9F2-E8AA-9F46-9C1E-3B53B1A006C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83E7698-0562-9140-ADB6-FCEC5FCA938F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40370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B61618F-356C-D544-BA68-14EA5B42943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EB1CEFF-0320-B44D-A73D-6AD08B9180E5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D23BB5-B3F3-364A-8875-25A078AFFD4E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CB7F0E-9540-184F-B696-49D68EE4F76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B36B1F-F426-E04E-ADE2-1132BD1C220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6DE51B-61B0-1642-BF4B-5519599215A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19F07B2-5CA3-DB41-98CE-103B7531433A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59F638A-B2CC-5741-80E9-811E9C7BA520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274638"/>
            <a:ext cx="6018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D01A2A-9F62-EE4F-80EC-FD556C520AA7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400"/>
            <a:ext cx="8229600" cy="114300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39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Rectangle 5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E8028-152B-EC41-B605-5A7F86ED8E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2771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50079A-1FDB-A040-9891-7358B459F2B0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3988" y="1600200"/>
            <a:ext cx="30861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2488" y="1600200"/>
            <a:ext cx="30876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9566D22-52EF-D142-80D7-D20BBDD838F6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1957795-53E1-6048-AD30-AF58E8E65D34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3754B30-6571-004C-928E-66A648A41DEB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997DCE5-8142-004A-B16C-B0083BCA319D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F5B0353-5213-8F4E-96CC-7D1DD04550BC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341BA9-1D5B-E349-A0EA-8CBFBBAAAF02}" type="slidenum">
              <a:rPr lang="en-AU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tags" Target="../tags/tag5.xml"/><Relationship Id="rId15" Type="http://schemas.openxmlformats.org/officeDocument/2006/relationships/tags" Target="../tags/tag6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2703513" y="274638"/>
            <a:ext cx="63166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2693988" y="1600200"/>
            <a:ext cx="63261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958389D-FA7D-2D48-BBDC-ECD5175E87FE}" type="slidenum">
              <a:rPr lang="en-AU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6525" y="136525"/>
            <a:ext cx="8866188" cy="6581775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538605" y="274638"/>
            <a:ext cx="71434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455613" y="1600200"/>
            <a:ext cx="82264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E77BFF-D4F5-4F49-B0CD-51001E4442AE}" type="slidenum">
              <a:rPr lang="en-AU"/>
              <a:pPr/>
              <a:t>‹#›</a:t>
            </a:fld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484630" cy="16967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buClr>
          <a:schemeClr val="tx1"/>
        </a:buClr>
        <a:defRPr sz="32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A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ntv.co.jp/tarareba/" TargetMode="Externa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kanaquest.com/katakana.php" TargetMode="External"/><Relationship Id="rId4" Type="http://schemas.openxmlformats.org/officeDocument/2006/relationships/hyperlink" Target="http://www.valiantls.com/games-for-learning-japanese.html" TargetMode="External"/><Relationship Id="rId5" Type="http://schemas.openxmlformats.org/officeDocument/2006/relationships/hyperlink" Target="http://genkienglish.net/genkijapan/katakana1.htm" TargetMode="External"/><Relationship Id="rId6" Type="http://schemas.openxmlformats.org/officeDocument/2006/relationships/hyperlink" Target="https://www.google.com.au/search?q=%E3%82%AB%E3%82%BF%E3%82%AB%E3%83%8A%E8%A1%A8&amp;hl=en&amp;client=firefox-a&amp;hs=mlv&amp;rls=org.mozilla:en-GB:official&amp;source=lnms&amp;tbm=isch&amp;sa=X&amp;ei=latbUZGGEKmSiAeJp4HgBw&amp;ved=0CAoQ_AUoAQ&amp;biw=1354&amp;bih=850" TargetMode="Externa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enkienglish.net/genkijapan/katakanasong.ht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donalds.co.jp/menu/burger/" TargetMode="External"/><Relationship Id="rId4" Type="http://schemas.openxmlformats.org/officeDocument/2006/relationships/hyperlink" Target="http://www.fujiya-fs.com/menu/hamburgsteak-grill.html" TargetMode="External"/><Relationship Id="rId5" Type="http://schemas.openxmlformats.org/officeDocument/2006/relationships/hyperlink" Target="http://digital-book.skylark.co.jp/170207_gusto_grand/book/index.html#target/page_no=7" TargetMode="External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youtube.com/watch?v=hn6dd_1T13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2925" y="587829"/>
            <a:ext cx="5460704" cy="3096754"/>
          </a:xfrm>
        </p:spPr>
        <p:txBody>
          <a:bodyPr/>
          <a:lstStyle/>
          <a:p>
            <a:pPr algn="ctr"/>
            <a:r>
              <a:rPr lang="en-AU" altLang="ja-JP" sz="10000" dirty="0" smtClean="0"/>
              <a:t/>
            </a:r>
            <a:br>
              <a:rPr lang="en-AU" altLang="ja-JP" sz="10000" dirty="0" smtClean="0"/>
            </a:br>
            <a:r>
              <a:rPr lang="ja-JP" altLang="en-US" sz="10000" dirty="0" smtClean="0"/>
              <a:t>にほんご1</a:t>
            </a:r>
            <a:r>
              <a:rPr lang="en-US" altLang="ja-JP" sz="10000" dirty="0" smtClean="0"/>
              <a:t>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3432925" y="3926870"/>
            <a:ext cx="4573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ARTS1630</a:t>
            </a:r>
          </a:p>
          <a:p>
            <a:r>
              <a:rPr lang="en-US" sz="3200" dirty="0" smtClean="0"/>
              <a:t>Introductory Japanese A</a:t>
            </a:r>
          </a:p>
          <a:p>
            <a:r>
              <a:rPr lang="en-US" sz="3200" dirty="0" smtClean="0"/>
              <a:t>Week 4, </a:t>
            </a:r>
            <a:r>
              <a:rPr lang="en-US" sz="3200" dirty="0" smtClean="0"/>
              <a:t>201</a:t>
            </a:r>
            <a:r>
              <a:rPr lang="en-AU" sz="3200" dirty="0"/>
              <a:t>7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EE0C60-7304-4A49-9BDD-9A4EB42B9ED8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http://www.ntv.co.jp/tarareba/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61" y="2294290"/>
            <a:ext cx="9144000" cy="475861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34886" y="290286"/>
            <a:ext cx="7151914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カタカナ</a:t>
            </a:r>
            <a:r>
              <a:rPr lang="en-US" altLang="ja-JP" dirty="0"/>
              <a:t>  Katakana</a:t>
            </a:r>
          </a:p>
        </p:txBody>
      </p:sp>
      <p:graphicFrame>
        <p:nvGraphicFramePr>
          <p:cNvPr id="191592" name="Group 104"/>
          <p:cNvGraphicFramePr>
            <a:graphicFrameLocks noGrp="1"/>
          </p:cNvGraphicFramePr>
          <p:nvPr/>
        </p:nvGraphicFramePr>
        <p:xfrm>
          <a:off x="457200" y="1600200"/>
          <a:ext cx="8229600" cy="4533900"/>
        </p:xfrm>
        <a:graphic>
          <a:graphicData uri="http://schemas.openxmlformats.org/drawingml/2006/table">
            <a:tbl>
              <a:tblPr/>
              <a:tblGrid>
                <a:gridCol w="747713"/>
                <a:gridCol w="749300"/>
                <a:gridCol w="747712"/>
                <a:gridCol w="747713"/>
                <a:gridCol w="747712"/>
                <a:gridCol w="749300"/>
                <a:gridCol w="747713"/>
                <a:gridCol w="747712"/>
                <a:gridCol w="747713"/>
                <a:gridCol w="749300"/>
                <a:gridCol w="747712"/>
              </a:tblGrid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ワ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ラ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ヤ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マ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ハ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ナ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タ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サ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カ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ア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リ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ミ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ヒ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ニ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チ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シ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キ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イ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ル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ユ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ム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フ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ヌ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ツ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ス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ク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ウ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レ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メ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ヘ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ネ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テ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セ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ケ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エ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ン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ヲ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ロ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ヨ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モ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ホ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ノ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ト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ソ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コ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オ</a:t>
                      </a:r>
                      <a:endParaRPr kumimoji="1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E8028-152B-EC41-B605-5A7F86ED8E61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01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87442" y="0"/>
            <a:ext cx="7143433" cy="1143000"/>
          </a:xfrm>
        </p:spPr>
        <p:txBody>
          <a:bodyPr/>
          <a:lstStyle/>
          <a:p>
            <a:r>
              <a:rPr lang="en-US" sz="6000" dirty="0" smtClean="0">
                <a:solidFill>
                  <a:srgbClr val="F052EF"/>
                </a:solidFill>
              </a:rPr>
              <a:t>カタカナ</a:t>
            </a:r>
            <a:endParaRPr lang="en-US" sz="6000" dirty="0">
              <a:solidFill>
                <a:srgbClr val="F052EF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Genki</a:t>
            </a:r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</a:t>
            </a:r>
            <a:r>
              <a:rPr lang="en-US" dirty="0">
                <a:hlinkClick r:id="rId2"/>
              </a:rPr>
              <a:t>://genkienglish.net/genkijapan/</a:t>
            </a:r>
            <a:r>
              <a:rPr lang="en-US" dirty="0" smtClean="0">
                <a:hlinkClick r:id="rId2"/>
              </a:rPr>
              <a:t>katakanasong.htm</a:t>
            </a:r>
            <a:endParaRPr lang="en-US" dirty="0" smtClean="0"/>
          </a:p>
          <a:p>
            <a:r>
              <a:rPr lang="en-US" dirty="0" smtClean="0"/>
              <a:t>Kana Quest 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://kanaquest.com/</a:t>
            </a:r>
            <a:r>
              <a:rPr lang="en-US" dirty="0" smtClean="0">
                <a:hlinkClick r:id="rId3"/>
              </a:rPr>
              <a:t>katakana.php</a:t>
            </a:r>
            <a:endParaRPr lang="en-US" dirty="0" smtClean="0"/>
          </a:p>
          <a:p>
            <a:r>
              <a:rPr lang="en-US" altLang="ja-JP" dirty="0" smtClean="0"/>
              <a:t>Games</a:t>
            </a:r>
          </a:p>
          <a:p>
            <a:r>
              <a:rPr lang="en-US" altLang="ja-JP" dirty="0">
                <a:hlinkClick r:id="rId4"/>
              </a:rPr>
              <a:t>http://www.valiantls.com/games-for-learning-</a:t>
            </a:r>
            <a:r>
              <a:rPr lang="en-US" altLang="ja-JP" dirty="0" smtClean="0">
                <a:hlinkClick r:id="rId4"/>
              </a:rPr>
              <a:t>japanese.html</a:t>
            </a:r>
            <a:endParaRPr lang="en-US" altLang="ja-JP" dirty="0" smtClean="0"/>
          </a:p>
          <a:p>
            <a:r>
              <a:rPr lang="en-US" altLang="ja-JP" dirty="0">
                <a:hlinkClick r:id=""/>
              </a:rPr>
              <a:t>https://www.arealme.com/geography/ja/</a:t>
            </a:r>
            <a:endParaRPr lang="en-US" altLang="ja-JP" dirty="0" smtClean="0">
              <a:hlinkClick r:id=""/>
            </a:endParaRPr>
          </a:p>
          <a:p>
            <a:r>
              <a:rPr lang="en-US" altLang="ja-JP" dirty="0" smtClean="0">
                <a:hlinkClick r:id=""/>
              </a:rPr>
              <a:t>http</a:t>
            </a:r>
            <a:r>
              <a:rPr lang="en-US" altLang="ja-JP" dirty="0">
                <a:hlinkClick r:id="rId5"/>
              </a:rPr>
              <a:t>://genkienglish.net/genkijapan/katakana1.</a:t>
            </a:r>
            <a:r>
              <a:rPr lang="en-US" altLang="ja-JP" dirty="0" smtClean="0">
                <a:hlinkClick r:id="rId5"/>
              </a:rPr>
              <a:t>htm</a:t>
            </a:r>
            <a:endParaRPr lang="en-US" altLang="ja-JP" dirty="0"/>
          </a:p>
          <a:p>
            <a:r>
              <a:rPr lang="ja-JP" altLang="en-US" dirty="0" smtClean="0"/>
              <a:t>かたかな</a:t>
            </a:r>
            <a:r>
              <a:rPr lang="en-AU" altLang="ja-JP" dirty="0" smtClean="0"/>
              <a:t>chart</a:t>
            </a:r>
          </a:p>
          <a:p>
            <a:r>
              <a:rPr lang="en-AU" sz="1000" dirty="0">
                <a:hlinkClick r:id="rId6"/>
              </a:rPr>
              <a:t>https://www.google.com.au/search?q=%E3%82%AB%E3%82%BF%E3%82%AB%E3%83%8A%E8%A1%A8&amp;hl=en&amp;client=firefox-a&amp;hs=mlv&amp;rls=org.mozilla:en-GB:official&amp;source=lnms&amp;tbm=isch&amp;sa=X&amp;ei=latbUZGGEKmSiAeJp4HgBw&amp;ved=0CAoQ_AUoAQ&amp;biw=1354&amp;bih=850#imgrc=</a:t>
            </a:r>
            <a:r>
              <a:rPr lang="en-AU" sz="1000" dirty="0" smtClean="0">
                <a:hlinkClick r:id="rId6"/>
              </a:rPr>
              <a:t>_</a:t>
            </a:r>
            <a:endParaRPr lang="en-AU" sz="1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E8028-152B-EC41-B605-5A7F86ED8E61}" type="slidenum">
              <a:rPr lang="en-US" altLang="ja-JP" smtClean="0"/>
              <a:pPr/>
              <a:t>12</a:t>
            </a:fld>
            <a:endParaRPr lang="en-US" altLang="ja-JP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3730" y="0"/>
            <a:ext cx="4920270" cy="33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When do you use </a:t>
            </a:r>
            <a:r>
              <a:rPr lang="ja-JP" altLang="en-US"/>
              <a:t>カタカナ？</a:t>
            </a:r>
            <a:endParaRPr lang="en-US" altLang="ja-JP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altLang="ja-JP" sz="2800" dirty="0"/>
              <a:t>Foreign borrowed words</a:t>
            </a:r>
            <a:br>
              <a:rPr lang="en-US" altLang="ja-JP" sz="2800" dirty="0"/>
            </a:br>
            <a:r>
              <a:rPr lang="ja-JP" altLang="en-US" sz="2800" dirty="0"/>
              <a:t>オ</a:t>
            </a:r>
            <a:r>
              <a:rPr lang="ja-JP" altLang="en-US" sz="2800" dirty="0">
                <a:solidFill>
                  <a:srgbClr val="FB00D8"/>
                </a:solidFill>
              </a:rPr>
              <a:t>ー</a:t>
            </a:r>
            <a:r>
              <a:rPr lang="ja-JP" altLang="en-US" sz="2800" dirty="0"/>
              <a:t>ストラリア</a:t>
            </a:r>
            <a:r>
              <a:rPr lang="ja-JP" altLang="en-US" sz="2800" dirty="0" smtClean="0"/>
              <a:t>、ボールペン</a:t>
            </a:r>
            <a:r>
              <a:rPr lang="ja-JP" altLang="en-US" sz="2800" dirty="0"/>
              <a:t>、</a:t>
            </a:r>
            <a:r>
              <a:rPr lang="ja-JP" altLang="en-US" sz="2800" dirty="0" smtClean="0"/>
              <a:t>コンピュータ</a:t>
            </a:r>
            <a:endParaRPr lang="en-US" altLang="ja-JP" sz="2800" dirty="0"/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altLang="ja-JP" sz="2800" dirty="0"/>
              <a:t>Animal and plant names</a:t>
            </a:r>
            <a:br>
              <a:rPr lang="en-US" altLang="ja-JP" sz="2800" dirty="0"/>
            </a:br>
            <a:r>
              <a:rPr lang="ja-JP" altLang="en-US" sz="2800" dirty="0"/>
              <a:t>キリン、トラ、バラ</a:t>
            </a:r>
            <a:r>
              <a:rPr lang="ja-JP" altLang="en-US" sz="2800" dirty="0" smtClean="0"/>
              <a:t>、ツバキ</a:t>
            </a:r>
            <a:endParaRPr lang="en-US" altLang="ja-JP" sz="2800" dirty="0"/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altLang="ja-JP" sz="2800" dirty="0"/>
              <a:t>Onomatopoeia</a:t>
            </a:r>
            <a:br>
              <a:rPr lang="en-US" altLang="ja-JP" sz="2800" dirty="0"/>
            </a:br>
            <a:r>
              <a:rPr lang="ja-JP" altLang="en-US" sz="2800" dirty="0"/>
              <a:t>ドキドキ、ワンワン、ポタポタ</a:t>
            </a:r>
            <a:endParaRPr lang="en-US" altLang="ja-JP" sz="2800" dirty="0"/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altLang="ja-JP" sz="2800" dirty="0"/>
              <a:t>Company names</a:t>
            </a:r>
            <a:br>
              <a:rPr lang="en-US" altLang="ja-JP" sz="2800" dirty="0"/>
            </a:br>
            <a:r>
              <a:rPr lang="ja-JP" altLang="en-US" sz="2800" dirty="0"/>
              <a:t>トヨタ、ホンダ、ソニー、</a:t>
            </a:r>
            <a:endParaRPr lang="en-US" altLang="ja-JP" sz="2800" dirty="0"/>
          </a:p>
          <a:p>
            <a:pPr marL="609600" indent="-609600" eaLnBrk="1" hangingPunct="1">
              <a:lnSpc>
                <a:spcPct val="90000"/>
              </a:lnSpc>
              <a:buFont typeface="Arial" charset="0"/>
              <a:buAutoNum type="arabicPeriod"/>
            </a:pPr>
            <a:r>
              <a:rPr lang="en-US" altLang="ja-JP" sz="2800" i="1" dirty="0"/>
              <a:t>‘italics’</a:t>
            </a:r>
            <a:r>
              <a:rPr lang="en-US" altLang="ja-JP" sz="2800" dirty="0"/>
              <a:t> effect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ワタシです。　　</a:t>
            </a:r>
            <a:r>
              <a:rPr lang="en-US" altLang="ja-JP" sz="2800" dirty="0" smtClean="0"/>
              <a:t>			　　　　</a:t>
            </a:r>
            <a:endParaRPr lang="en-US" altLang="ja-JP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9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writing</a:t>
            </a:r>
            <a:endParaRPr lang="en-US" dirty="0"/>
          </a:p>
        </p:txBody>
      </p:sp>
      <p:sp>
        <p:nvSpPr>
          <p:cNvPr id="6" name="Vertical Text Placeholder 5"/>
          <p:cNvSpPr>
            <a:spLocks noGrp="1"/>
          </p:cNvSpPr>
          <p:nvPr>
            <p:ph type="body" orient="vert" idx="1"/>
          </p:nvPr>
        </p:nvSpPr>
        <p:spPr>
          <a:xfrm>
            <a:off x="455613" y="1600200"/>
            <a:ext cx="4613135" cy="4525963"/>
          </a:xfrm>
        </p:spPr>
        <p:txBody>
          <a:bodyPr/>
          <a:lstStyle/>
          <a:p>
            <a:r>
              <a:rPr lang="ja-JP" altLang="en-US" sz="3600" dirty="0" smtClean="0"/>
              <a:t>オ</a:t>
            </a:r>
            <a:r>
              <a:rPr lang="ja-JP" altLang="en-US" sz="3600" dirty="0" smtClean="0">
                <a:solidFill>
                  <a:srgbClr val="F052EF"/>
                </a:solidFill>
              </a:rPr>
              <a:t>ー</a:t>
            </a:r>
            <a:r>
              <a:rPr lang="ja-JP" altLang="en-US" sz="3600" dirty="0" smtClean="0"/>
              <a:t>ストラリア</a:t>
            </a:r>
            <a:endParaRPr lang="en-US" altLang="ja-JP" sz="3600" dirty="0" smtClean="0"/>
          </a:p>
          <a:p>
            <a:r>
              <a:rPr lang="ja-JP" altLang="en-US" sz="3600" dirty="0" smtClean="0"/>
              <a:t>シドニー</a:t>
            </a:r>
            <a:endParaRPr lang="en-US" altLang="ja-JP" sz="3600" dirty="0" smtClean="0"/>
          </a:p>
          <a:p>
            <a:r>
              <a:rPr lang="ja-JP" altLang="en-US" sz="3600" dirty="0" smtClean="0"/>
              <a:t>カンガルー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23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779" y="242365"/>
            <a:ext cx="7349396" cy="1143000"/>
          </a:xfrm>
        </p:spPr>
        <p:txBody>
          <a:bodyPr/>
          <a:lstStyle/>
          <a:p>
            <a:r>
              <a:rPr lang="en-US" dirty="0" smtClean="0"/>
              <a:t>Balance in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15</a:t>
            </a:fld>
            <a:endParaRPr lang="en-AU"/>
          </a:p>
        </p:txBody>
      </p:sp>
      <p:grpSp>
        <p:nvGrpSpPr>
          <p:cNvPr id="5" name="Group 4"/>
          <p:cNvGrpSpPr/>
          <p:nvPr/>
        </p:nvGrpSpPr>
        <p:grpSpPr>
          <a:xfrm>
            <a:off x="4909779" y="2623457"/>
            <a:ext cx="1752538" cy="4098018"/>
            <a:chOff x="1481672" y="1982319"/>
            <a:chExt cx="2173048" cy="4464841"/>
          </a:xfrm>
        </p:grpSpPr>
        <p:sp>
          <p:nvSpPr>
            <p:cNvPr id="28" name="Rectangle 27"/>
            <p:cNvSpPr/>
            <p:nvPr/>
          </p:nvSpPr>
          <p:spPr>
            <a:xfrm rot="5400000">
              <a:off x="400531" y="3192971"/>
              <a:ext cx="4335332" cy="217304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8" idx="0"/>
              <a:endCxn id="28" idx="2"/>
            </p:cNvCxnSpPr>
            <p:nvPr/>
          </p:nvCxnSpPr>
          <p:spPr>
            <a:xfrm flipH="1">
              <a:off x="1481675" y="4279494"/>
              <a:ext cx="2173045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562816" y="4236426"/>
              <a:ext cx="10758" cy="217304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28" idx="3"/>
            </p:cNvCxnSpPr>
            <p:nvPr/>
          </p:nvCxnSpPr>
          <p:spPr>
            <a:xfrm rot="5400000">
              <a:off x="1484364" y="5363326"/>
              <a:ext cx="2167666" cy="1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481673" y="1982319"/>
              <a:ext cx="1541738" cy="2112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0" dirty="0" smtClean="0"/>
                <a:t>キ</a:t>
              </a:r>
              <a:endParaRPr lang="en-US" sz="12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91980" y="4162997"/>
              <a:ext cx="1020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200" dirty="0" smtClean="0"/>
                <a:t>ヨ</a:t>
              </a:r>
              <a:endParaRPr lang="en-US" sz="7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47127" y="2722216"/>
            <a:ext cx="2367551" cy="3999259"/>
            <a:chOff x="6847127" y="2722216"/>
            <a:chExt cx="2367551" cy="3999259"/>
          </a:xfrm>
        </p:grpSpPr>
        <p:grpSp>
          <p:nvGrpSpPr>
            <p:cNvPr id="6" name="Group 5"/>
            <p:cNvGrpSpPr/>
            <p:nvPr/>
          </p:nvGrpSpPr>
          <p:grpSpPr>
            <a:xfrm>
              <a:off x="6847127" y="2722216"/>
              <a:ext cx="1839673" cy="3999259"/>
              <a:chOff x="6847127" y="2364233"/>
              <a:chExt cx="2173048" cy="4357242"/>
            </a:xfrm>
          </p:grpSpPr>
          <p:sp>
            <p:nvSpPr>
              <p:cNvPr id="14" name="Rectangle 13"/>
              <p:cNvSpPr/>
              <p:nvPr/>
            </p:nvSpPr>
            <p:spPr>
              <a:xfrm rot="5400000">
                <a:off x="5765986" y="3467286"/>
                <a:ext cx="4335332" cy="217304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6847130" y="4553809"/>
                <a:ext cx="2173045" cy="0"/>
              </a:xfrm>
              <a:prstGeom prst="line">
                <a:avLst/>
              </a:prstGeom>
              <a:ln w="190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7928271" y="4510741"/>
                <a:ext cx="10758" cy="2173045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6849819" y="5637641"/>
                <a:ext cx="2167666" cy="1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998196" y="2364233"/>
                <a:ext cx="15417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2000" dirty="0" smtClean="0"/>
                  <a:t>す</a:t>
                </a:r>
                <a:endParaRPr lang="en-US" sz="120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8194364" y="4162722"/>
              <a:ext cx="10203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7200" dirty="0" smtClean="0"/>
                <a:t>。</a:t>
              </a:r>
              <a:endParaRPr lang="en-US" sz="7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9571" y="4463210"/>
            <a:ext cx="3388355" cy="1973145"/>
            <a:chOff x="1406561" y="2069996"/>
            <a:chExt cx="4413325" cy="2473591"/>
          </a:xfrm>
        </p:grpSpPr>
        <p:sp>
          <p:nvSpPr>
            <p:cNvPr id="22" name="Rectangle 21"/>
            <p:cNvSpPr/>
            <p:nvPr/>
          </p:nvSpPr>
          <p:spPr>
            <a:xfrm>
              <a:off x="1484554" y="2183803"/>
              <a:ext cx="4335332" cy="217304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652220" y="2183803"/>
              <a:ext cx="0" cy="2173045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730674" y="2183801"/>
              <a:ext cx="10758" cy="217304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52220" y="3270325"/>
              <a:ext cx="2167666" cy="1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06561" y="2069996"/>
              <a:ext cx="1731982" cy="243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0" dirty="0" smtClean="0"/>
                <a:t>ー</a:t>
              </a:r>
              <a:endParaRPr lang="en-US" sz="12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4394" y="3270323"/>
              <a:ext cx="240612" cy="12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2016" y="2400156"/>
            <a:ext cx="3388355" cy="1973145"/>
            <a:chOff x="1406561" y="2069996"/>
            <a:chExt cx="4413325" cy="2473591"/>
          </a:xfrm>
        </p:grpSpPr>
        <p:sp>
          <p:nvSpPr>
            <p:cNvPr id="31" name="Rectangle 30"/>
            <p:cNvSpPr/>
            <p:nvPr/>
          </p:nvSpPr>
          <p:spPr>
            <a:xfrm>
              <a:off x="1484554" y="2183803"/>
              <a:ext cx="4335332" cy="217304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652220" y="2183803"/>
              <a:ext cx="0" cy="2173045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730674" y="2183801"/>
              <a:ext cx="10758" cy="2173045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52220" y="3270325"/>
              <a:ext cx="2167666" cy="1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406561" y="2069996"/>
              <a:ext cx="1731982" cy="243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0" dirty="0" smtClean="0"/>
                <a:t>リ</a:t>
              </a:r>
              <a:endParaRPr lang="en-US" sz="1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394" y="3270323"/>
              <a:ext cx="1242722" cy="127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 smtClean="0"/>
                <a:t>ユ</a:t>
              </a:r>
              <a:endParaRPr lang="en-US" sz="6000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45913" y="4924722"/>
            <a:ext cx="102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 smtClean="0"/>
              <a:t>、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34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605" y="-75092"/>
            <a:ext cx="7143433" cy="1143000"/>
          </a:xfrm>
        </p:spPr>
        <p:txBody>
          <a:bodyPr/>
          <a:lstStyle/>
          <a:p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いくらですか。</a:t>
            </a:r>
            <a:r>
              <a:rPr lang="en-US" altLang="ja-JP" dirty="0" smtClean="0"/>
              <a:t>H</a:t>
            </a:r>
            <a:r>
              <a:rPr lang="en-AU" altLang="ja-JP" dirty="0" smtClean="0"/>
              <a:t>ow much?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262743"/>
            <a:ext cx="8226425" cy="4525963"/>
          </a:xfrm>
        </p:spPr>
        <p:txBody>
          <a:bodyPr/>
          <a:lstStyle/>
          <a:p>
            <a:r>
              <a:rPr lang="en-US" dirty="0">
                <a:hlinkClick r:id="rId3"/>
              </a:rPr>
              <a:t>http://www.mcdonalds.co.jp/menu/burger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www.fujiya-fs.com/menu/hamburgsteak-grill.html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http:/book.skylark.co.jp/170207_gusto_grand/book/index.html#target/page_no=7</a:t>
            </a:r>
            <a:endParaRPr lang="en-US" dirty="0" smtClean="0"/>
          </a:p>
          <a:p>
            <a:pPr lvl="6"/>
            <a:r>
              <a:rPr lang="en-US" altLang="ja-JP" dirty="0" smtClean="0"/>
              <a:t>1000</a:t>
            </a:r>
            <a:r>
              <a:rPr lang="ja-JP" altLang="en-US" dirty="0" smtClean="0"/>
              <a:t>えん　</a:t>
            </a:r>
            <a:r>
              <a:rPr lang="en-US" altLang="ja-JP" dirty="0" smtClean="0"/>
              <a:t>=</a:t>
            </a:r>
            <a:r>
              <a:rPr lang="ja-JP" altLang="en-US" dirty="0" smtClean="0"/>
              <a:t>　</a:t>
            </a:r>
            <a:r>
              <a:rPr lang="en-US" altLang="ja-JP" dirty="0" smtClean="0"/>
              <a:t>12</a:t>
            </a:r>
            <a:r>
              <a:rPr lang="ja-JP" altLang="en-US" dirty="0" smtClean="0"/>
              <a:t>ドル</a:t>
            </a:r>
            <a:r>
              <a:rPr lang="en-AU" altLang="ja-JP" dirty="0" smtClean="0"/>
              <a:t>(AU$12)</a:t>
            </a:r>
            <a:endParaRPr lang="en-US" altLang="ja-JP" dirty="0" smtClean="0"/>
          </a:p>
          <a:p>
            <a:pPr lvl="6"/>
            <a:endParaRPr lang="en-US" dirty="0"/>
          </a:p>
          <a:p>
            <a:pPr lvl="6"/>
            <a:endParaRPr lang="en-US" dirty="0" smtClean="0"/>
          </a:p>
          <a:p>
            <a:pPr lvl="6"/>
            <a:r>
              <a:rPr lang="en-US" altLang="ja-JP" dirty="0" smtClean="0"/>
              <a:t>5000</a:t>
            </a:r>
            <a:r>
              <a:rPr lang="ja-JP" altLang="en-US" dirty="0" smtClean="0"/>
              <a:t>えん　</a:t>
            </a:r>
            <a:r>
              <a:rPr lang="en-US" altLang="ja-JP" dirty="0" smtClean="0"/>
              <a:t>=</a:t>
            </a:r>
            <a:r>
              <a:rPr lang="ja-JP" altLang="en-US" dirty="0" smtClean="0"/>
              <a:t>　</a:t>
            </a:r>
            <a:r>
              <a:rPr lang="en-US" altLang="ja-JP" dirty="0" smtClean="0"/>
              <a:t>60</a:t>
            </a:r>
            <a:r>
              <a:rPr lang="ja-JP" altLang="en-US" dirty="0" smtClean="0"/>
              <a:t>ドル</a:t>
            </a:r>
            <a:endParaRPr lang="en-US" altLang="ja-JP" dirty="0" smtClean="0"/>
          </a:p>
          <a:p>
            <a:pPr lvl="6"/>
            <a:endParaRPr lang="en-US" dirty="0"/>
          </a:p>
          <a:p>
            <a:pPr lvl="6"/>
            <a:endParaRPr lang="en-US" dirty="0"/>
          </a:p>
          <a:p>
            <a:pPr lvl="6"/>
            <a:r>
              <a:rPr lang="en-US" altLang="ja-JP" dirty="0" smtClean="0"/>
              <a:t>10000</a:t>
            </a:r>
            <a:r>
              <a:rPr lang="ja-JP" altLang="en-US" dirty="0" smtClean="0"/>
              <a:t>えん　</a:t>
            </a:r>
            <a:r>
              <a:rPr lang="en-US" altLang="ja-JP" dirty="0" smtClean="0"/>
              <a:t>=</a:t>
            </a:r>
            <a:r>
              <a:rPr lang="ja-JP" altLang="en-US" dirty="0" smtClean="0"/>
              <a:t>　</a:t>
            </a:r>
            <a:r>
              <a:rPr lang="en-US" altLang="ja-JP" dirty="0" smtClean="0"/>
              <a:t>120</a:t>
            </a:r>
            <a:r>
              <a:rPr lang="ja-JP" altLang="en-US" dirty="0" smtClean="0"/>
              <a:t>ドル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3" y="2664784"/>
            <a:ext cx="2665186" cy="139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4060372"/>
            <a:ext cx="2665186" cy="1332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13" y="5493181"/>
            <a:ext cx="2665186" cy="12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 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きょうかしょ　</a:t>
            </a:r>
            <a:r>
              <a:rPr lang="en-US" altLang="ja-JP" dirty="0" smtClean="0"/>
              <a:t>P60-61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45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5440" y="279400"/>
            <a:ext cx="7071360" cy="1143000"/>
          </a:xfrm>
        </p:spPr>
        <p:txBody>
          <a:bodyPr/>
          <a:lstStyle/>
          <a:p>
            <a:pPr eaLnBrk="1" hangingPunct="1"/>
            <a:r>
              <a:rPr lang="ja-JP" altLang="en-US" dirty="0">
                <a:latin typeface="MS Gothic" charset="-128"/>
                <a:ea typeface="MS Gothic" charset="-128"/>
                <a:cs typeface="MS Gothic" charset="-128"/>
              </a:rPr>
              <a:t>こ、そ、あ、ど</a:t>
            </a:r>
            <a:r>
              <a:rPr lang="en-US" altLang="ja-JP" dirty="0">
                <a:latin typeface="MS Gothic" charset="-128"/>
                <a:ea typeface="MS Gothic" charset="-128"/>
                <a:cs typeface="MS Gothic" charset="-128"/>
              </a:rPr>
              <a:t> </a:t>
            </a:r>
            <a:r>
              <a:rPr lang="en-US" altLang="ja-JP" dirty="0"/>
              <a:t>series</a:t>
            </a:r>
            <a:endParaRPr lang="en-US" dirty="0"/>
          </a:p>
        </p:txBody>
      </p:sp>
      <p:graphicFrame>
        <p:nvGraphicFramePr>
          <p:cNvPr id="178206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917022"/>
              </p:ext>
            </p:extLst>
          </p:nvPr>
        </p:nvGraphicFramePr>
        <p:xfrm>
          <a:off x="457200" y="1600200"/>
          <a:ext cx="8229600" cy="4698873"/>
        </p:xfrm>
        <a:graphic>
          <a:graphicData uri="http://schemas.openxmlformats.org/drawingml/2006/table">
            <a:tbl>
              <a:tblPr/>
              <a:tblGrid>
                <a:gridCol w="1632857"/>
                <a:gridCol w="1658983"/>
                <a:gridCol w="1645920"/>
                <a:gridCol w="1645920"/>
                <a:gridCol w="1645920"/>
              </a:tblGrid>
              <a:tr h="1133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endParaRPr kumimoji="1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altLang="ja-JP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Close to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altLang="ja-JP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Speaker</a:t>
                      </a:r>
                      <a:endParaRPr kumimoji="1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altLang="ja-JP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052E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Close to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altLang="ja-JP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052E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Listener</a:t>
                      </a:r>
                      <a:endParaRPr kumimoji="1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052E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Far from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both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Q?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3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This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これ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052E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それ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F052E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あれ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どれ</a:t>
                      </a:r>
                      <a:endParaRPr kumimoji="1" 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3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This Noun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この　</a:t>
                      </a:r>
                      <a:endParaRPr kumimoji="1" lang="en-AU" altLang="ja-JP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altLang="ja-JP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052E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その　</a:t>
                      </a:r>
                      <a:r>
                        <a:rPr kumimoji="1" lang="en-US" altLang="ja-JP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052E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F052E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あの　</a:t>
                      </a:r>
                      <a:r>
                        <a:rPr kumimoji="1" lang="en-US" altLang="ja-JP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どの　</a:t>
                      </a:r>
                      <a:r>
                        <a:rPr kumimoji="1" lang="en-US" altLang="ja-JP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</a:t>
                      </a:r>
                      <a:endParaRPr kumimoji="1" 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3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Here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ここ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052E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そこ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F052EF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あそこ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charset="2"/>
                        <a:buNone/>
                        <a:tabLst/>
                      </a:pPr>
                      <a:r>
                        <a:rPr kumimoji="1" lang="ja-JP" alt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どこ</a:t>
                      </a:r>
                      <a:endParaRPr kumimoji="1" lang="en-US" sz="3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69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12735"/>
            <a:ext cx="6031865" cy="1143000"/>
          </a:xfrm>
        </p:spPr>
        <p:txBody>
          <a:bodyPr/>
          <a:lstStyle/>
          <a:p>
            <a:pPr eaLnBrk="1" hangingPunct="1"/>
            <a:r>
              <a:rPr lang="en-US" altLang="ja-JP" dirty="0" smtClean="0"/>
              <a:t> </a:t>
            </a:r>
            <a:r>
              <a:rPr lang="ja-JP" altLang="en-US" dirty="0" smtClean="0"/>
              <a:t>これ、</a:t>
            </a:r>
            <a:r>
              <a:rPr lang="en-US" altLang="ja-JP" dirty="0" smtClean="0"/>
              <a:t>     </a:t>
            </a:r>
            <a:r>
              <a:rPr lang="ja-JP" altLang="en-US" dirty="0" smtClean="0"/>
              <a:t>この、</a:t>
            </a:r>
            <a:r>
              <a:rPr lang="en-US" altLang="ja-JP" dirty="0" smtClean="0"/>
              <a:t>   </a:t>
            </a:r>
            <a:r>
              <a:rPr lang="ja-JP" altLang="en-US" dirty="0" smtClean="0"/>
              <a:t>ここ</a:t>
            </a:r>
            <a:r>
              <a:rPr lang="ja-JP" altLang="en-US" dirty="0" smtClean="0"/>
              <a:t>　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ja-JP" altLang="en-US" dirty="0" smtClean="0"/>
              <a:t>（</a:t>
            </a:r>
            <a:r>
              <a:rPr lang="en-AU" altLang="ja-JP" dirty="0" smtClean="0"/>
              <a:t>this one, this N, this place)</a:t>
            </a:r>
            <a:endParaRPr lang="en-US" dirty="0"/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>
          <a:xfrm>
            <a:off x="594360" y="224028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dirty="0">
                <a:solidFill>
                  <a:srgbClr val="097908"/>
                </a:solidFill>
              </a:rPr>
              <a:t>これ</a:t>
            </a:r>
            <a:r>
              <a:rPr lang="ja-JP" altLang="en-US" dirty="0"/>
              <a:t>　</a:t>
            </a:r>
            <a:r>
              <a:rPr lang="en-US" altLang="ja-JP" dirty="0"/>
              <a:t>         </a:t>
            </a:r>
            <a:r>
              <a:rPr lang="ja-JP" altLang="en-US" dirty="0"/>
              <a:t>は　にほんご　　</a:t>
            </a:r>
            <a:r>
              <a:rPr lang="en-US" altLang="ja-JP" dirty="0" smtClean="0"/>
              <a:t>            </a:t>
            </a:r>
            <a:r>
              <a:rPr lang="ja-JP" altLang="en-US" dirty="0" smtClean="0"/>
              <a:t>の</a:t>
            </a:r>
            <a:r>
              <a:rPr lang="ja-JP" altLang="en-US" dirty="0"/>
              <a:t>　ほん　です。</a:t>
            </a:r>
            <a:endParaRPr lang="en-US" altLang="ja-JP" dirty="0"/>
          </a:p>
          <a:p>
            <a:pPr>
              <a:lnSpc>
                <a:spcPct val="90000"/>
              </a:lnSpc>
              <a:buNone/>
            </a:pPr>
            <a:r>
              <a:rPr lang="en-US" dirty="0" smtClean="0">
                <a:solidFill>
                  <a:srgbClr val="008000"/>
                </a:solidFill>
              </a:rPr>
              <a:t>This </a:t>
            </a:r>
            <a:r>
              <a:rPr lang="ja-JP" altLang="en-US" dirty="0">
                <a:solidFill>
                  <a:srgbClr val="008000"/>
                </a:solidFill>
              </a:rPr>
              <a:t>　</a:t>
            </a:r>
            <a:r>
              <a:rPr lang="ja-JP" altLang="en-US" dirty="0" smtClean="0">
                <a:solidFill>
                  <a:srgbClr val="008000"/>
                </a:solidFill>
              </a:rPr>
              <a:t>　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     </a:t>
            </a:r>
            <a:r>
              <a:rPr lang="en-US" dirty="0"/>
              <a:t>T   Japanese </a:t>
            </a:r>
            <a:r>
              <a:rPr lang="en-US" dirty="0" smtClean="0"/>
              <a:t>language  </a:t>
            </a:r>
            <a:r>
              <a:rPr lang="en-US" dirty="0"/>
              <a:t>‘s</a:t>
            </a:r>
            <a:r>
              <a:rPr lang="ja-JP" altLang="en-US" dirty="0"/>
              <a:t>　</a:t>
            </a:r>
            <a:r>
              <a:rPr lang="en-US" altLang="ja-JP" dirty="0"/>
              <a:t>book   </a:t>
            </a:r>
            <a:r>
              <a:rPr lang="en-US" altLang="ja-JP" dirty="0" smtClean="0"/>
              <a:t>is</a:t>
            </a:r>
          </a:p>
          <a:p>
            <a:pPr>
              <a:lnSpc>
                <a:spcPct val="90000"/>
              </a:lnSpc>
              <a:buNone/>
            </a:pPr>
            <a:endParaRPr lang="en-US" altLang="ja-JP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dirty="0" smtClean="0">
                <a:solidFill>
                  <a:srgbClr val="F6001F"/>
                </a:solidFill>
              </a:rPr>
              <a:t>この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000000"/>
                </a:solidFill>
              </a:rPr>
              <a:t>ほん</a:t>
            </a:r>
            <a:r>
              <a:rPr lang="ja-JP" altLang="en-US" dirty="0"/>
              <a:t>　は　にほんご　</a:t>
            </a:r>
            <a:r>
              <a:rPr lang="en-US" altLang="ja-JP" dirty="0"/>
              <a:t>  </a:t>
            </a:r>
            <a:r>
              <a:rPr lang="en-US" altLang="ja-JP" dirty="0" smtClean="0"/>
              <a:t>             </a:t>
            </a:r>
            <a:r>
              <a:rPr lang="ja-JP" altLang="en-US" dirty="0" smtClean="0"/>
              <a:t>の</a:t>
            </a:r>
            <a:r>
              <a:rPr lang="ja-JP" altLang="en-US" dirty="0"/>
              <a:t>　ほん　です。</a:t>
            </a:r>
            <a:endParaRPr lang="en-US" altLang="ja-JP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dirty="0">
                <a:solidFill>
                  <a:srgbClr val="FF0000"/>
                </a:solidFill>
              </a:rPr>
              <a:t>This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000000"/>
                </a:solidFill>
              </a:rPr>
              <a:t>book</a:t>
            </a:r>
            <a:r>
              <a:rPr lang="en-US" altLang="ja-JP" dirty="0"/>
              <a:t>  T   Japanese language  ‘s   book  is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ja-JP" dirty="0"/>
              <a:t>            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ja-JP" altLang="en-US" dirty="0">
                <a:solidFill>
                  <a:srgbClr val="0B00E5"/>
                </a:solidFill>
              </a:rPr>
              <a:t>ここ</a:t>
            </a:r>
            <a:r>
              <a:rPr lang="ja-JP" altLang="en-US" dirty="0"/>
              <a:t>　</a:t>
            </a:r>
            <a:r>
              <a:rPr lang="en-US" altLang="ja-JP" dirty="0"/>
              <a:t>          </a:t>
            </a:r>
            <a:r>
              <a:rPr lang="ja-JP" altLang="en-US" dirty="0" smtClean="0"/>
              <a:t>は</a:t>
            </a:r>
            <a:r>
              <a:rPr lang="ja-JP" altLang="en-US" dirty="0"/>
              <a:t>　だいがく　です。</a:t>
            </a:r>
            <a:endParaRPr lang="en-US" altLang="ja-JP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solidFill>
                  <a:srgbClr val="0B00E5"/>
                </a:solidFill>
              </a:rPr>
              <a:t>This place</a:t>
            </a:r>
            <a:r>
              <a:rPr lang="en-US" dirty="0"/>
              <a:t>  T     </a:t>
            </a:r>
            <a:r>
              <a:rPr lang="en-US" dirty="0" err="1"/>
              <a:t>uni</a:t>
            </a:r>
            <a:r>
              <a:rPr lang="en-US" dirty="0"/>
              <a:t>          is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mtClean="0"/>
              <a:t>　きょう　の　こうぎ</a:t>
            </a:r>
            <a:endParaRPr lang="en-US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800" dirty="0"/>
              <a:t>House keeping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おしらせ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en-AU" altLang="ja-JP" sz="2800" dirty="0" smtClean="0"/>
              <a:t>JAPAN News</a:t>
            </a:r>
          </a:p>
          <a:p>
            <a:pPr eaLnBrk="1" hangingPunct="1">
              <a:lnSpc>
                <a:spcPct val="90000"/>
              </a:lnSpc>
            </a:pPr>
            <a:r>
              <a:rPr lang="en-AU" altLang="ja-JP" sz="2800" dirty="0" smtClean="0"/>
              <a:t>Lesson 2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あいづち</a:t>
            </a:r>
            <a:r>
              <a:rPr lang="en-US" altLang="ja-JP" sz="2800" dirty="0" smtClean="0"/>
              <a:t> </a:t>
            </a:r>
            <a:r>
              <a:rPr lang="en-US" altLang="ja-JP" sz="2800" dirty="0" smtClean="0"/>
              <a:t>(attentive feedback)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Visiting teacher’s </a:t>
            </a:r>
            <a:r>
              <a:rPr lang="en-US" altLang="ja-JP" sz="2800" dirty="0" smtClean="0"/>
              <a:t>office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Asking for prices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Asking for words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ja-JP" altLang="en-US" sz="2800" dirty="0" smtClean="0"/>
              <a:t>ひらがな</a:t>
            </a:r>
            <a:r>
              <a:rPr lang="en-AU" altLang="ja-JP" sz="2800" dirty="0" smtClean="0"/>
              <a:t> and Dictation quiz practice</a:t>
            </a:r>
            <a:r>
              <a:rPr lang="ja-JP" altLang="en-US" sz="2800" dirty="0" smtClean="0"/>
              <a:t>　</a:t>
            </a:r>
            <a:endParaRPr lang="en-US" altLang="ja-JP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Typing Japanese self introduction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The song of the week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sz="2800" dirty="0" smtClean="0"/>
              <a:t>Kei and Christina Episode 2</a:t>
            </a:r>
            <a:endParaRPr lang="en-US" altLang="ja-JP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DE51B-61B0-1642-BF4B-5519599215AB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08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/>
              <a:t>これ／それ／あれ／</a:t>
            </a:r>
            <a:r>
              <a:rPr lang="ja-JP" altLang="en-US" dirty="0" smtClean="0"/>
              <a:t>どれ</a:t>
            </a:r>
            <a:r>
              <a:rPr lang="en-AU" altLang="ja-JP" dirty="0" smtClean="0"/>
              <a:t>(</a:t>
            </a:r>
            <a:r>
              <a:rPr lang="en-AU" altLang="ja-JP" dirty="0" err="1" smtClean="0"/>
              <a:t>whicih</a:t>
            </a:r>
            <a:r>
              <a:rPr lang="en-AU" altLang="ja-JP" dirty="0" smtClean="0"/>
              <a:t>)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5613" y="1727457"/>
            <a:ext cx="8226425" cy="4525963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sz="2800" dirty="0"/>
              <a:t>A: </a:t>
            </a:r>
            <a:r>
              <a:rPr lang="ja-JP" altLang="en-US" sz="2800" dirty="0">
                <a:solidFill>
                  <a:srgbClr val="097908"/>
                </a:solidFill>
              </a:rPr>
              <a:t>それ</a:t>
            </a:r>
            <a:r>
              <a:rPr lang="ja-JP" altLang="en-US" sz="2800" dirty="0"/>
              <a:t>　は　なん　です　か。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B: </a:t>
            </a:r>
            <a:r>
              <a:rPr lang="ja-JP" altLang="en-US" sz="2800" dirty="0">
                <a:solidFill>
                  <a:srgbClr val="097908"/>
                </a:solidFill>
              </a:rPr>
              <a:t>これ</a:t>
            </a:r>
            <a:r>
              <a:rPr lang="ja-JP" altLang="en-US" sz="2800" dirty="0"/>
              <a:t>　は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3366FF"/>
                </a:solidFill>
              </a:rPr>
              <a:t>どらえもん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です</a:t>
            </a:r>
            <a:r>
              <a:rPr lang="ja-JP" altLang="en-US" sz="2800" dirty="0" smtClean="0"/>
              <a:t>。</a:t>
            </a:r>
            <a:r>
              <a:rPr lang="en-AU" altLang="ja-JP" sz="2800" dirty="0" smtClean="0"/>
              <a:t/>
            </a:r>
            <a:br>
              <a:rPr lang="en-AU" altLang="ja-JP" sz="2800" dirty="0" smtClean="0"/>
            </a:b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A: </a:t>
            </a:r>
            <a:r>
              <a:rPr lang="ja-JP" altLang="en-US" sz="2800" dirty="0">
                <a:solidFill>
                  <a:srgbClr val="097908"/>
                </a:solidFill>
              </a:rPr>
              <a:t>あれ</a:t>
            </a:r>
            <a:r>
              <a:rPr lang="ja-JP" altLang="en-US" sz="2800" dirty="0"/>
              <a:t>　は　なん　です　か。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B: </a:t>
            </a:r>
            <a:r>
              <a:rPr lang="ja-JP" altLang="en-US" sz="2800" dirty="0">
                <a:solidFill>
                  <a:srgbClr val="097908"/>
                </a:solidFill>
              </a:rPr>
              <a:t>あれ</a:t>
            </a:r>
            <a:r>
              <a:rPr lang="ja-JP" altLang="en-US" sz="2800" dirty="0"/>
              <a:t>　は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en-US" altLang="ja-JP" sz="2800" dirty="0" smtClean="0">
                <a:solidFill>
                  <a:srgbClr val="FF6600"/>
                </a:solidFill>
              </a:rPr>
              <a:t>(</a:t>
            </a:r>
            <a:r>
              <a:rPr lang="en-US" altLang="ja-JP" sz="2800" dirty="0" err="1" smtClean="0">
                <a:solidFill>
                  <a:srgbClr val="FF6600"/>
                </a:solidFill>
              </a:rPr>
              <a:t>Miffy</a:t>
            </a:r>
            <a:r>
              <a:rPr lang="en-US" altLang="ja-JP" sz="2800" dirty="0" smtClean="0">
                <a:solidFill>
                  <a:srgbClr val="FF6600"/>
                </a:solidFill>
              </a:rPr>
              <a:t>)</a:t>
            </a:r>
            <a:r>
              <a:rPr lang="ja-JP" altLang="en-US" sz="2800" dirty="0"/>
              <a:t>　です</a:t>
            </a:r>
            <a:r>
              <a:rPr lang="ja-JP" altLang="en-US" sz="2800" dirty="0" smtClean="0"/>
              <a:t>。</a:t>
            </a:r>
            <a:r>
              <a:rPr lang="en-AU" altLang="ja-JP" sz="2800" dirty="0" smtClean="0"/>
              <a:t/>
            </a:r>
            <a:br>
              <a:rPr lang="en-AU" altLang="ja-JP" sz="2800" dirty="0" smtClean="0"/>
            </a:b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sz="2800" dirty="0"/>
              <a:t>A</a:t>
            </a:r>
            <a:r>
              <a:rPr lang="en-US" sz="2800" dirty="0" smtClean="0"/>
              <a:t>: </a:t>
            </a:r>
            <a:r>
              <a:rPr lang="ja-JP" altLang="en-US" sz="2800" dirty="0" smtClean="0">
                <a:solidFill>
                  <a:srgbClr val="F052EF"/>
                </a:solidFill>
              </a:rPr>
              <a:t>おに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　</a:t>
            </a:r>
            <a:r>
              <a:rPr lang="ja-JP" altLang="en-US" sz="2800" dirty="0">
                <a:solidFill>
                  <a:srgbClr val="097908"/>
                </a:solidFill>
              </a:rPr>
              <a:t>どれ</a:t>
            </a:r>
            <a:r>
              <a:rPr lang="ja-JP" altLang="en-US" sz="2800" dirty="0"/>
              <a:t>　です　か。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B:</a:t>
            </a:r>
            <a:r>
              <a:rPr lang="en-US" altLang="ja-JP" sz="2800" dirty="0" smtClean="0"/>
              <a:t> </a:t>
            </a:r>
            <a:r>
              <a:rPr lang="ja-JP" altLang="en-US" sz="2800" dirty="0" smtClean="0">
                <a:solidFill>
                  <a:srgbClr val="F052EF"/>
                </a:solidFill>
              </a:rPr>
              <a:t>おに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　</a:t>
            </a:r>
            <a:r>
              <a:rPr lang="ja-JP" altLang="en-US" sz="2800" dirty="0">
                <a:solidFill>
                  <a:srgbClr val="097908"/>
                </a:solidFill>
              </a:rPr>
              <a:t>これ</a:t>
            </a:r>
            <a:r>
              <a:rPr lang="ja-JP" altLang="en-US" sz="2800" dirty="0"/>
              <a:t>　です。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25" y="441158"/>
            <a:ext cx="1160856" cy="141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00" y="2267066"/>
            <a:ext cx="1425506" cy="1723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185" y="4575082"/>
            <a:ext cx="2621280" cy="196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/>
              <a:t>ここ／そこ／あそこ／</a:t>
            </a:r>
            <a:r>
              <a:rPr lang="ja-JP" altLang="en-US" dirty="0" smtClean="0"/>
              <a:t>どこ</a:t>
            </a:r>
            <a:r>
              <a:rPr lang="en-AU" altLang="ja-JP" dirty="0" smtClean="0"/>
              <a:t>(where)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sz="2800" dirty="0"/>
              <a:t>A:</a:t>
            </a:r>
            <a:r>
              <a:rPr lang="en-US" sz="2800" dirty="0" smtClean="0"/>
              <a:t> </a:t>
            </a:r>
            <a:r>
              <a:rPr lang="ja-JP" altLang="en-US" sz="2800" dirty="0" smtClean="0">
                <a:solidFill>
                  <a:srgbClr val="3366FF"/>
                </a:solidFill>
              </a:rPr>
              <a:t>どらえもん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</a:t>
            </a:r>
            <a:r>
              <a:rPr lang="ja-JP" altLang="en-US" sz="2800" dirty="0">
                <a:solidFill>
                  <a:srgbClr val="097908"/>
                </a:solidFill>
              </a:rPr>
              <a:t>　どこ　</a:t>
            </a:r>
            <a:r>
              <a:rPr lang="ja-JP" altLang="en-US" sz="2800" dirty="0"/>
              <a:t>ですか。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B:</a:t>
            </a:r>
            <a:r>
              <a:rPr lang="en-US" altLang="ja-JP" sz="2800" dirty="0" smtClean="0"/>
              <a:t> </a:t>
            </a:r>
            <a:r>
              <a:rPr lang="ja-JP" altLang="en-US" sz="2800" dirty="0" smtClean="0">
                <a:solidFill>
                  <a:srgbClr val="3366FF"/>
                </a:solidFill>
              </a:rPr>
              <a:t>どらえもん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　</a:t>
            </a:r>
            <a:r>
              <a:rPr lang="ja-JP" altLang="en-US" sz="2800" dirty="0">
                <a:solidFill>
                  <a:srgbClr val="097908"/>
                </a:solidFill>
              </a:rPr>
              <a:t>ここ　</a:t>
            </a:r>
            <a:r>
              <a:rPr lang="ja-JP" altLang="en-US" sz="2800" dirty="0"/>
              <a:t>です。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A: </a:t>
            </a:r>
            <a:r>
              <a:rPr lang="ja-JP" altLang="en-US" sz="2800" dirty="0"/>
              <a:t>ああ、</a:t>
            </a:r>
            <a:r>
              <a:rPr lang="ja-JP" altLang="en-US" sz="2800" dirty="0">
                <a:solidFill>
                  <a:srgbClr val="008040"/>
                </a:solidFill>
              </a:rPr>
              <a:t>そ</a:t>
            </a:r>
            <a:r>
              <a:rPr lang="ja-JP" altLang="en-US" sz="2800" dirty="0">
                <a:solidFill>
                  <a:srgbClr val="097908"/>
                </a:solidFill>
              </a:rPr>
              <a:t>こ</a:t>
            </a:r>
            <a:r>
              <a:rPr lang="ja-JP" altLang="en-US" sz="2800" dirty="0"/>
              <a:t>　です　か</a:t>
            </a:r>
            <a:r>
              <a:rPr lang="ja-JP" altLang="en-US" sz="2800" dirty="0" smtClean="0"/>
              <a:t>。</a:t>
            </a:r>
            <a:endParaRPr lang="en-AU" altLang="ja-JP" sz="2800" dirty="0" smtClean="0"/>
          </a:p>
          <a:p>
            <a:pPr eaLnBrk="1" hangingPunct="1">
              <a:buFont typeface="Wingdings" charset="2"/>
              <a:buNone/>
            </a:pP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A:</a:t>
            </a:r>
            <a:r>
              <a:rPr lang="en-US" altLang="ja-JP" sz="2800" dirty="0" smtClean="0"/>
              <a:t> 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</a:t>
            </a:r>
            <a:r>
              <a:rPr lang="ja-JP" altLang="en-US" sz="2800" dirty="0">
                <a:solidFill>
                  <a:srgbClr val="097908"/>
                </a:solidFill>
              </a:rPr>
              <a:t>　どこ</a:t>
            </a:r>
            <a:r>
              <a:rPr lang="ja-JP" altLang="en-US" sz="2800" dirty="0"/>
              <a:t>　です　か。</a:t>
            </a:r>
            <a:endParaRPr lang="en-US" altLang="ja-JP" sz="2800" dirty="0"/>
          </a:p>
          <a:p>
            <a:pPr>
              <a:buNone/>
            </a:pPr>
            <a:r>
              <a:rPr lang="en-US" altLang="ja-JP" sz="2800" dirty="0"/>
              <a:t>B</a:t>
            </a:r>
            <a:r>
              <a:rPr lang="en-US" altLang="ja-JP" sz="2800" dirty="0" smtClean="0"/>
              <a:t>: 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　は</a:t>
            </a:r>
            <a:r>
              <a:rPr lang="ja-JP" altLang="en-US" sz="2800" dirty="0"/>
              <a:t>　</a:t>
            </a:r>
            <a:r>
              <a:rPr lang="ja-JP" altLang="en-US" sz="2800" dirty="0">
                <a:solidFill>
                  <a:srgbClr val="097908"/>
                </a:solidFill>
              </a:rPr>
              <a:t>あそこ</a:t>
            </a:r>
            <a:r>
              <a:rPr lang="ja-JP" altLang="en-US" sz="2800" dirty="0"/>
              <a:t>　です</a:t>
            </a:r>
            <a:r>
              <a:rPr lang="ja-JP" altLang="en-US" sz="2800" dirty="0" smtClean="0"/>
              <a:t>。</a:t>
            </a:r>
            <a:endParaRPr lang="en-AU" altLang="ja-JP" sz="2800" dirty="0" smtClean="0"/>
          </a:p>
          <a:p>
            <a:pPr>
              <a:buNone/>
            </a:pP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sz="2800" dirty="0"/>
              <a:t>A:</a:t>
            </a:r>
            <a:r>
              <a:rPr lang="en-US" sz="2800" dirty="0" smtClean="0"/>
              <a:t> </a:t>
            </a:r>
            <a:r>
              <a:rPr lang="ja-JP" altLang="en-US" sz="2800" dirty="0" smtClean="0">
                <a:solidFill>
                  <a:srgbClr val="F052EF"/>
                </a:solidFill>
              </a:rPr>
              <a:t>おに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　</a:t>
            </a:r>
            <a:r>
              <a:rPr lang="ja-JP" altLang="en-US" sz="2800" dirty="0">
                <a:solidFill>
                  <a:srgbClr val="097908"/>
                </a:solidFill>
              </a:rPr>
              <a:t>どこ</a:t>
            </a:r>
            <a:r>
              <a:rPr lang="ja-JP" altLang="en-US" sz="2800" dirty="0"/>
              <a:t>　です　か。</a:t>
            </a:r>
            <a:endParaRPr lang="en-US" altLang="ja-JP" sz="2800" dirty="0"/>
          </a:p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B</a:t>
            </a:r>
            <a:r>
              <a:rPr lang="en-US" altLang="ja-JP" sz="2800" dirty="0" smtClean="0"/>
              <a:t>: </a:t>
            </a:r>
            <a:r>
              <a:rPr lang="ja-JP" altLang="en-US" sz="2800" dirty="0" smtClean="0">
                <a:solidFill>
                  <a:srgbClr val="F052EF"/>
                </a:solidFill>
              </a:rPr>
              <a:t>おに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　</a:t>
            </a:r>
            <a:r>
              <a:rPr lang="ja-JP" altLang="en-US" sz="2800" dirty="0">
                <a:solidFill>
                  <a:srgbClr val="097908"/>
                </a:solidFill>
              </a:rPr>
              <a:t>ここ</a:t>
            </a:r>
            <a:r>
              <a:rPr lang="ja-JP" altLang="en-US" sz="2800" dirty="0"/>
              <a:t>　です。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81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 smtClean="0"/>
              <a:t>この／その／あの／どの</a:t>
            </a:r>
            <a:r>
              <a:rPr lang="en-US" altLang="ja-JP" dirty="0" smtClean="0"/>
              <a:t> N </a:t>
            </a:r>
            <a:r>
              <a:rPr lang="en-AU" altLang="ja-JP" dirty="0" smtClean="0"/>
              <a:t>(which N)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5613" y="1600200"/>
            <a:ext cx="8545161" cy="4525963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ja-JP" sz="2800" dirty="0"/>
              <a:t>A: 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　</a:t>
            </a:r>
            <a:r>
              <a:rPr lang="ja-JP" altLang="en-US" sz="2800" dirty="0"/>
              <a:t>は</a:t>
            </a:r>
            <a:r>
              <a:rPr lang="ja-JP" altLang="en-US" sz="2800" dirty="0">
                <a:solidFill>
                  <a:srgbClr val="097908"/>
                </a:solidFill>
              </a:rPr>
              <a:t>　</a:t>
            </a:r>
            <a:r>
              <a:rPr lang="ja-JP" altLang="en-US" sz="2800" dirty="0" smtClean="0"/>
              <a:t>わたしの</a:t>
            </a:r>
            <a:r>
              <a:rPr lang="ja-JP" altLang="en-US" sz="2800" dirty="0"/>
              <a:t>　</a:t>
            </a:r>
            <a:r>
              <a:rPr lang="ja-JP" altLang="en-US" sz="2800" dirty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です。</a:t>
            </a:r>
            <a:endParaRPr lang="en-AU" altLang="ja-JP" sz="2800" dirty="0" smtClean="0"/>
          </a:p>
          <a:p>
            <a:pPr>
              <a:buNone/>
            </a:pPr>
            <a:r>
              <a:rPr lang="en-US" altLang="ja-JP" sz="2800" dirty="0" smtClean="0"/>
              <a:t>B</a:t>
            </a:r>
            <a:r>
              <a:rPr lang="ja-JP" altLang="en-US" sz="2800" dirty="0" smtClean="0"/>
              <a:t>：</a:t>
            </a:r>
            <a:r>
              <a:rPr lang="ja-JP" altLang="en-US" sz="2800" dirty="0" smtClean="0">
                <a:solidFill>
                  <a:srgbClr val="008000"/>
                </a:solidFill>
              </a:rPr>
              <a:t>どの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/>
              <a:t>です</a:t>
            </a:r>
            <a:r>
              <a:rPr lang="ja-JP" altLang="en-US" sz="2800" dirty="0" smtClean="0"/>
              <a:t>か。</a:t>
            </a:r>
            <a:endParaRPr lang="en-AU" altLang="ja-JP" sz="2800" dirty="0" smtClean="0"/>
          </a:p>
          <a:p>
            <a:pPr>
              <a:buNone/>
            </a:pPr>
            <a:r>
              <a:rPr lang="en-US" altLang="ja-JP" sz="2800" dirty="0"/>
              <a:t>A: </a:t>
            </a:r>
            <a:r>
              <a:rPr lang="ja-JP" altLang="en-US" sz="2800" dirty="0">
                <a:solidFill>
                  <a:srgbClr val="008000"/>
                </a:solidFill>
              </a:rPr>
              <a:t>この</a:t>
            </a:r>
            <a:r>
              <a:rPr lang="ja-JP" altLang="en-US" sz="2800" dirty="0"/>
              <a:t>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です。</a:t>
            </a:r>
            <a:r>
              <a:rPr lang="ja-JP" altLang="en-US" sz="2800" dirty="0" smtClean="0">
                <a:solidFill>
                  <a:srgbClr val="008000"/>
                </a:solidFill>
              </a:rPr>
              <a:t>その</a:t>
            </a:r>
            <a:r>
              <a:rPr lang="ja-JP" altLang="en-US" sz="2800" dirty="0" smtClean="0"/>
              <a:t>　</a:t>
            </a:r>
            <a:r>
              <a:rPr lang="ja-JP" altLang="en-US" sz="2800" dirty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も</a:t>
            </a:r>
            <a:r>
              <a:rPr lang="ja-JP" altLang="en-US" sz="2800" dirty="0">
                <a:solidFill>
                  <a:srgbClr val="097908"/>
                </a:solidFill>
              </a:rPr>
              <a:t>　</a:t>
            </a:r>
            <a:r>
              <a:rPr lang="ja-JP" altLang="en-US" sz="2800" dirty="0">
                <a:solidFill>
                  <a:srgbClr val="000000"/>
                </a:solidFill>
              </a:rPr>
              <a:t>わたしの</a:t>
            </a:r>
            <a:r>
              <a:rPr lang="ja-JP" altLang="en-US" sz="2800" dirty="0"/>
              <a:t>　</a:t>
            </a:r>
            <a:r>
              <a:rPr lang="ja-JP" altLang="en-US" sz="2800" dirty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/>
              <a:t>です</a:t>
            </a:r>
            <a:r>
              <a:rPr lang="ja-JP" altLang="en-US" sz="2800" dirty="0" smtClean="0"/>
              <a:t>。</a:t>
            </a:r>
            <a:endParaRPr lang="en-US" altLang="ja-JP" sz="2800" dirty="0"/>
          </a:p>
          <a:p>
            <a:pPr>
              <a:buNone/>
            </a:pPr>
            <a:r>
              <a:rPr lang="en-US" altLang="ja-JP" sz="2800" dirty="0"/>
              <a:t>B</a:t>
            </a:r>
            <a:r>
              <a:rPr lang="en-US" altLang="ja-JP" sz="2800" dirty="0" smtClean="0"/>
              <a:t>: </a:t>
            </a:r>
            <a:r>
              <a:rPr lang="ja-JP" altLang="en-US" sz="2800" dirty="0" smtClean="0">
                <a:solidFill>
                  <a:srgbClr val="008000"/>
                </a:solidFill>
              </a:rPr>
              <a:t>あの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　も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せんせいの</a:t>
            </a:r>
            <a:r>
              <a:rPr lang="ja-JP" altLang="en-US" sz="2800" dirty="0" smtClean="0">
                <a:solidFill>
                  <a:srgbClr val="097908"/>
                </a:solidFill>
              </a:rPr>
              <a:t>　</a:t>
            </a:r>
            <a:r>
              <a:rPr lang="ja-JP" altLang="en-US" sz="2800" dirty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ですか。</a:t>
            </a:r>
            <a:endParaRPr lang="en-AU" altLang="ja-JP" sz="2800" dirty="0" smtClean="0"/>
          </a:p>
          <a:p>
            <a:pPr>
              <a:buNone/>
            </a:pPr>
            <a:r>
              <a:rPr lang="en-AU" altLang="ja-JP" sz="2800" dirty="0" smtClean="0"/>
              <a:t>A: </a:t>
            </a:r>
            <a:r>
              <a:rPr lang="ja-JP" altLang="en-US" sz="2800" dirty="0" smtClean="0"/>
              <a:t>いいえ、</a:t>
            </a:r>
            <a:r>
              <a:rPr lang="ja-JP" altLang="en-US" sz="2800" dirty="0" smtClean="0">
                <a:solidFill>
                  <a:srgbClr val="008000"/>
                </a:solidFill>
              </a:rPr>
              <a:t>あれ</a:t>
            </a:r>
            <a:r>
              <a:rPr lang="ja-JP" altLang="en-US" sz="2800" dirty="0" smtClean="0"/>
              <a:t>は　ふくいせんせいの　</a:t>
            </a:r>
            <a:r>
              <a:rPr lang="ja-JP" altLang="en-US" sz="2800" dirty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/>
              <a:t>です</a:t>
            </a:r>
            <a:r>
              <a:rPr lang="ja-JP" altLang="en-US" sz="2800" dirty="0" smtClean="0"/>
              <a:t>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5290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8605" y="0"/>
            <a:ext cx="7143433" cy="1143000"/>
          </a:xfrm>
        </p:spPr>
        <p:txBody>
          <a:bodyPr/>
          <a:lstStyle/>
          <a:p>
            <a:pPr eaLnBrk="1" hangingPunct="1"/>
            <a:r>
              <a:rPr lang="ja-JP" altLang="en-US" sz="4000" b="1" dirty="0" smtClean="0"/>
              <a:t>いくらですか</a:t>
            </a:r>
            <a:endParaRPr lang="en-US" sz="4000" b="1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94653" y="1950720"/>
            <a:ext cx="8545161" cy="4525963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A</a:t>
            </a:r>
            <a:r>
              <a:rPr lang="ja-JP" altLang="en-US" sz="2800" dirty="0"/>
              <a:t>：</a:t>
            </a:r>
            <a:r>
              <a:rPr lang="ja-JP" altLang="en-US" sz="2800" dirty="0" smtClean="0">
                <a:solidFill>
                  <a:srgbClr val="008000"/>
                </a:solidFill>
              </a:rPr>
              <a:t>その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は</a:t>
            </a:r>
            <a:r>
              <a:rPr lang="ja-JP" altLang="en-US" sz="2800" dirty="0">
                <a:solidFill>
                  <a:srgbClr val="097908"/>
                </a:solidFill>
              </a:rPr>
              <a:t>　</a:t>
            </a:r>
            <a:r>
              <a:rPr lang="ja-JP" altLang="en-US" sz="2800" dirty="0" smtClean="0"/>
              <a:t>いくらですか。</a:t>
            </a:r>
            <a:endParaRPr lang="en-AU" altLang="ja-JP" sz="2800" dirty="0" smtClean="0"/>
          </a:p>
          <a:p>
            <a:pPr>
              <a:buNone/>
            </a:pPr>
            <a:r>
              <a:rPr lang="en-US" altLang="ja-JP" sz="2800" dirty="0" smtClean="0"/>
              <a:t>B</a:t>
            </a:r>
            <a:r>
              <a:rPr lang="ja-JP" altLang="en-US" sz="2800" dirty="0" smtClean="0"/>
              <a:t>：</a:t>
            </a:r>
            <a:r>
              <a:rPr lang="ja-JP" altLang="en-US" sz="2800" dirty="0" smtClean="0">
                <a:solidFill>
                  <a:srgbClr val="008000"/>
                </a:solidFill>
              </a:rPr>
              <a:t>どの</a:t>
            </a:r>
            <a:r>
              <a:rPr lang="ja-JP" altLang="en-US" sz="2800" dirty="0" smtClean="0"/>
              <a:t>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/>
              <a:t>です</a:t>
            </a:r>
            <a:r>
              <a:rPr lang="ja-JP" altLang="en-US" sz="2800" dirty="0" smtClean="0"/>
              <a:t>か。</a:t>
            </a:r>
            <a:endParaRPr lang="en-AU" altLang="ja-JP" sz="2800" dirty="0" smtClean="0"/>
          </a:p>
          <a:p>
            <a:pPr>
              <a:buNone/>
            </a:pPr>
            <a:r>
              <a:rPr lang="en-US" altLang="ja-JP" sz="2800" dirty="0" smtClean="0"/>
              <a:t>A</a:t>
            </a:r>
            <a:r>
              <a:rPr lang="ja-JP" altLang="en-US" sz="2800" dirty="0"/>
              <a:t>：</a:t>
            </a:r>
            <a:r>
              <a:rPr lang="ja-JP" altLang="en-US" sz="2800" dirty="0" smtClean="0">
                <a:solidFill>
                  <a:srgbClr val="008000"/>
                </a:solidFill>
              </a:rPr>
              <a:t>そ</a:t>
            </a:r>
            <a:r>
              <a:rPr lang="ja-JP" altLang="en-US" sz="2800" dirty="0" smtClean="0">
                <a:solidFill>
                  <a:srgbClr val="008000"/>
                </a:solidFill>
              </a:rPr>
              <a:t>の</a:t>
            </a:r>
            <a:r>
              <a:rPr lang="ja-JP" altLang="en-US" sz="2800" dirty="0"/>
              <a:t>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です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>
              <a:buNone/>
            </a:pPr>
            <a:r>
              <a:rPr lang="en-US" altLang="ja-JP" sz="2800" dirty="0" smtClean="0"/>
              <a:t>B</a:t>
            </a:r>
            <a:r>
              <a:rPr lang="ja-JP" altLang="en-US" sz="2800" dirty="0" smtClean="0"/>
              <a:t>：ああ、</a:t>
            </a:r>
            <a:r>
              <a:rPr lang="ja-JP" altLang="en-US" sz="2800" dirty="0" smtClean="0">
                <a:solidFill>
                  <a:srgbClr val="008000"/>
                </a:solidFill>
              </a:rPr>
              <a:t>この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は　</a:t>
            </a:r>
            <a:r>
              <a:rPr lang="en-US" altLang="ja-JP" sz="2800" dirty="0" smtClean="0"/>
              <a:t>1780</a:t>
            </a:r>
            <a:r>
              <a:rPr lang="ja-JP" altLang="en-US" sz="2800" dirty="0" smtClean="0"/>
              <a:t>えんです。</a:t>
            </a:r>
            <a:endParaRPr lang="en-US" altLang="ja-JP" sz="2800" dirty="0" smtClean="0"/>
          </a:p>
          <a:p>
            <a:pPr>
              <a:buNone/>
            </a:pPr>
            <a:r>
              <a:rPr lang="en-AU" altLang="ja-JP" sz="2800" dirty="0" smtClean="0"/>
              <a:t>A</a:t>
            </a:r>
            <a:r>
              <a:rPr lang="ja-JP" altLang="en-US" sz="2800" dirty="0" smtClean="0"/>
              <a:t>：</a:t>
            </a:r>
            <a:r>
              <a:rPr lang="ja-JP" altLang="en-US" sz="2800" dirty="0" smtClean="0"/>
              <a:t>あ、そうですか。じゃあ、</a:t>
            </a:r>
            <a:r>
              <a:rPr lang="ja-JP" altLang="en-US" sz="2800" dirty="0" smtClean="0">
                <a:solidFill>
                  <a:srgbClr val="008000"/>
                </a:solidFill>
              </a:rPr>
              <a:t>あの　</a:t>
            </a:r>
            <a:r>
              <a:rPr lang="ja-JP" altLang="en-US" sz="2800" dirty="0" smtClean="0">
                <a:solidFill>
                  <a:srgbClr val="FF6600"/>
                </a:solidFill>
              </a:rPr>
              <a:t>ミッフィー</a:t>
            </a:r>
            <a:r>
              <a:rPr lang="ja-JP" altLang="en-US" sz="2800" dirty="0" smtClean="0"/>
              <a:t>はいくらですか。</a:t>
            </a:r>
            <a:endParaRPr lang="en-US" altLang="ja-JP" sz="2800" dirty="0" smtClean="0"/>
          </a:p>
          <a:p>
            <a:pPr>
              <a:buNone/>
            </a:pPr>
            <a:r>
              <a:rPr lang="en-US" altLang="ja-JP" sz="2800" dirty="0" smtClean="0"/>
              <a:t>B</a:t>
            </a:r>
            <a:r>
              <a:rPr lang="ja-JP" altLang="en-US" sz="2800" dirty="0" smtClean="0"/>
              <a:t>：</a:t>
            </a:r>
            <a:r>
              <a:rPr lang="ja-JP" altLang="en-US" sz="2800" dirty="0" smtClean="0">
                <a:solidFill>
                  <a:srgbClr val="008000"/>
                </a:solidFill>
              </a:rPr>
              <a:t>あれ</a:t>
            </a:r>
            <a:r>
              <a:rPr lang="ja-JP" altLang="en-US" sz="2800" dirty="0" smtClean="0"/>
              <a:t>は　</a:t>
            </a:r>
            <a:r>
              <a:rPr lang="en-US" altLang="ja-JP" sz="2800" dirty="0" smtClean="0"/>
              <a:t>3680</a:t>
            </a:r>
            <a:r>
              <a:rPr lang="ja-JP" altLang="en-US" sz="2800" dirty="0" smtClean="0"/>
              <a:t>えんです。</a:t>
            </a:r>
            <a:endParaRPr lang="en-US" altLang="ja-JP" sz="2800" dirty="0" smtClean="0"/>
          </a:p>
          <a:p>
            <a:pPr>
              <a:buNone/>
            </a:pPr>
            <a:r>
              <a:rPr lang="en-US" altLang="ja-JP" sz="2800" dirty="0" smtClean="0"/>
              <a:t>A</a:t>
            </a:r>
            <a:r>
              <a:rPr lang="ja-JP" altLang="en-US" sz="2800" dirty="0" smtClean="0"/>
              <a:t>：</a:t>
            </a:r>
            <a:r>
              <a:rPr lang="ja-JP" altLang="en-US" sz="2800" dirty="0" smtClean="0"/>
              <a:t>そうですか。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1115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8605" y="0"/>
            <a:ext cx="7143433" cy="1143000"/>
          </a:xfrm>
        </p:spPr>
        <p:txBody>
          <a:bodyPr/>
          <a:lstStyle/>
          <a:p>
            <a:pPr eaLnBrk="1" hangingPunct="1"/>
            <a:r>
              <a:rPr lang="ja-JP" altLang="en-US" sz="4000" b="1" dirty="0" smtClean="0"/>
              <a:t>れんしゅう：いくらですか</a:t>
            </a:r>
            <a:endParaRPr lang="en-US" sz="4000" b="1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538605" y="1950720"/>
            <a:ext cx="7401209" cy="4525963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ja-JP" sz="2800" dirty="0" smtClean="0"/>
              <a:t>A</a:t>
            </a:r>
            <a:r>
              <a:rPr lang="ja-JP" altLang="en-US" sz="2800" dirty="0"/>
              <a:t>：</a:t>
            </a:r>
            <a:r>
              <a:rPr lang="ja-JP" altLang="en-US" sz="2800" dirty="0" smtClean="0">
                <a:solidFill>
                  <a:srgbClr val="008000"/>
                </a:solidFill>
              </a:rPr>
              <a:t>その　</a:t>
            </a:r>
            <a:r>
              <a:rPr lang="ja-JP" altLang="en-US" sz="2800" dirty="0" smtClean="0">
                <a:solidFill>
                  <a:srgbClr val="FF6600"/>
                </a:solidFill>
              </a:rPr>
              <a:t>〇〇　</a:t>
            </a:r>
            <a:r>
              <a:rPr lang="ja-JP" altLang="en-US" sz="2800" dirty="0" smtClean="0"/>
              <a:t>は</a:t>
            </a:r>
            <a:r>
              <a:rPr lang="ja-JP" altLang="en-US" sz="2800" dirty="0">
                <a:solidFill>
                  <a:srgbClr val="097908"/>
                </a:solidFill>
              </a:rPr>
              <a:t>　</a:t>
            </a:r>
            <a:r>
              <a:rPr lang="ja-JP" altLang="en-US" sz="2800" dirty="0" smtClean="0"/>
              <a:t>いくらですか。</a:t>
            </a:r>
            <a:endParaRPr lang="en-AU" altLang="ja-JP" sz="2800" dirty="0" smtClean="0"/>
          </a:p>
          <a:p>
            <a:pPr>
              <a:buNone/>
            </a:pPr>
            <a:r>
              <a:rPr lang="en-US" altLang="ja-JP" sz="2800" dirty="0" smtClean="0"/>
              <a:t>B</a:t>
            </a:r>
            <a:r>
              <a:rPr lang="ja-JP" altLang="en-US" sz="2800" dirty="0" smtClean="0"/>
              <a:t>：ああ、</a:t>
            </a:r>
            <a:r>
              <a:rPr lang="ja-JP" altLang="en-US" sz="2800" dirty="0" smtClean="0">
                <a:solidFill>
                  <a:srgbClr val="008000"/>
                </a:solidFill>
              </a:rPr>
              <a:t>この　</a:t>
            </a:r>
            <a:r>
              <a:rPr lang="ja-JP" altLang="en-US" sz="2800" dirty="0" smtClean="0">
                <a:solidFill>
                  <a:srgbClr val="FF6600"/>
                </a:solidFill>
              </a:rPr>
              <a:t>〇〇　</a:t>
            </a:r>
            <a:r>
              <a:rPr lang="ja-JP" altLang="en-US" sz="2800" dirty="0" smtClean="0"/>
              <a:t>は　</a:t>
            </a:r>
            <a:r>
              <a:rPr lang="en-US" altLang="ja-JP" sz="2800" dirty="0" smtClean="0"/>
              <a:t>XX</a:t>
            </a:r>
            <a:r>
              <a:rPr lang="ja-JP" altLang="en-US" sz="2800" dirty="0" smtClean="0"/>
              <a:t>ドルです。</a:t>
            </a:r>
            <a:endParaRPr lang="en-US" altLang="ja-JP" sz="2800" dirty="0" smtClean="0"/>
          </a:p>
          <a:p>
            <a:pPr>
              <a:buNone/>
            </a:pPr>
            <a:r>
              <a:rPr lang="en-US" altLang="ja-JP" sz="2800" dirty="0" smtClean="0"/>
              <a:t>A</a:t>
            </a:r>
            <a:r>
              <a:rPr lang="ja-JP" altLang="en-US" sz="2800" dirty="0" smtClean="0"/>
              <a:t>：</a:t>
            </a:r>
            <a:r>
              <a:rPr lang="ja-JP" altLang="en-US" sz="2800" dirty="0" smtClean="0"/>
              <a:t>そうですか。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799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5776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6749143" y="163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77990" y="32657"/>
            <a:ext cx="295465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sz="36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どこですか。</a:t>
            </a:r>
            <a:endParaRPr lang="en-US" sz="3600" dirty="0">
              <a:solidFill>
                <a:srgbClr val="FF0000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73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 dirty="0" smtClean="0"/>
              <a:t>　</a:t>
            </a: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ね</a:t>
            </a:r>
            <a:r>
              <a:rPr lang="ja-JP" altLang="en-US" sz="4000" dirty="0" smtClean="0">
                <a:latin typeface="MS Gothic" charset="-128"/>
                <a:ea typeface="MS Gothic" charset="-128"/>
                <a:cs typeface="MS Gothic" charset="-128"/>
              </a:rPr>
              <a:t>　</a:t>
            </a:r>
            <a:r>
              <a:rPr lang="en-AU" altLang="ja-JP" sz="4000" dirty="0" smtClean="0">
                <a:latin typeface="MS Gothic" charset="-128"/>
                <a:ea typeface="MS Gothic" charset="-128"/>
                <a:cs typeface="MS Gothic" charset="-128"/>
              </a:rPr>
              <a:t>and </a:t>
            </a:r>
            <a:r>
              <a:rPr lang="ja-JP" altLang="en-US" sz="4000" dirty="0" smtClean="0">
                <a:latin typeface="MS Gothic" charset="-128"/>
                <a:ea typeface="MS Gothic" charset="-128"/>
                <a:cs typeface="MS Gothic" charset="-128"/>
              </a:rPr>
              <a:t>　</a:t>
            </a: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よ</a:t>
            </a:r>
            <a:r>
              <a:rPr lang="ja-JP" altLang="en-US" sz="2400" dirty="0" smtClean="0">
                <a:latin typeface="MS Gothic" charset="-128"/>
                <a:ea typeface="MS Gothic" charset="-128"/>
                <a:cs typeface="MS Gothic" charset="-128"/>
              </a:rPr>
              <a:t>（</a:t>
            </a:r>
            <a:r>
              <a:rPr lang="en-AU" altLang="ja-JP" sz="2400" dirty="0" err="1" smtClean="0">
                <a:latin typeface="MS Gothic" charset="-128"/>
                <a:ea typeface="MS Gothic" charset="-128"/>
                <a:cs typeface="MS Gothic" charset="-128"/>
              </a:rPr>
              <a:t>Ref.Textbook</a:t>
            </a:r>
            <a:r>
              <a:rPr lang="en-AU" altLang="ja-JP" sz="2400" dirty="0" smtClean="0">
                <a:latin typeface="MS Gothic" charset="-128"/>
                <a:ea typeface="MS Gothic" charset="-128"/>
                <a:cs typeface="MS Gothic" charset="-128"/>
              </a:rPr>
              <a:t> p.66)</a:t>
            </a:r>
            <a:r>
              <a:rPr lang="en-US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/>
            </a:r>
            <a:br>
              <a:rPr lang="en-US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</a:br>
            <a:r>
              <a:rPr lang="en-AU" altLang="ja-JP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John</a:t>
            </a:r>
            <a:r>
              <a:rPr lang="en-AU" altLang="ja-JP" dirty="0" smtClean="0">
                <a:latin typeface="MS Gothic" charset="-128"/>
                <a:ea typeface="MS Gothic" charset="-128"/>
                <a:cs typeface="MS Gothic" charset="-128"/>
              </a:rPr>
              <a:t> offers 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ゆうこ</a:t>
            </a:r>
            <a:r>
              <a:rPr lang="en-AU" altLang="ja-JP" dirty="0" smtClean="0">
                <a:latin typeface="MS Gothic" charset="-128"/>
                <a:ea typeface="MS Gothic" charset="-128"/>
                <a:cs typeface="MS Gothic" charset="-128"/>
              </a:rPr>
              <a:t> some 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さしみ</a:t>
            </a:r>
            <a:endParaRPr lang="en-US" dirty="0">
              <a:latin typeface="MS Gothic" charset="-128"/>
              <a:ea typeface="MS Gothic" charset="-128"/>
              <a:cs typeface="MS Gothic" charset="-12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40614" y="4495800"/>
            <a:ext cx="3603386" cy="254639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2116" y="1719262"/>
            <a:ext cx="8381842" cy="4525963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ゆうこさん、さしみです</a:t>
            </a:r>
            <a:r>
              <a:rPr lang="ja-JP" altLang="en-US" dirty="0" smtClean="0">
                <a:solidFill>
                  <a:srgbClr val="FF0000"/>
                </a:solidFill>
              </a:rPr>
              <a:t>よ</a:t>
            </a:r>
            <a:r>
              <a:rPr lang="ja-JP" altLang="en-US" dirty="0" smtClean="0">
                <a:solidFill>
                  <a:srgbClr val="0000FF"/>
                </a:solidFill>
              </a:rPr>
              <a:t>。どうぞ、どうぞ。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おいしいです</a:t>
            </a:r>
            <a:r>
              <a:rPr lang="ja-JP" altLang="en-US" dirty="0" smtClean="0">
                <a:solidFill>
                  <a:srgbClr val="FF0000"/>
                </a:solidFill>
              </a:rPr>
              <a:t>よ</a:t>
            </a:r>
            <a:r>
              <a:rPr lang="ja-JP" altLang="en-US" dirty="0" smtClean="0">
                <a:solidFill>
                  <a:srgbClr val="0000FF"/>
                </a:solidFill>
              </a:rPr>
              <a:t>。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/>
              <a:t>あ、ありがとうございます。いただきま</a:t>
            </a:r>
            <a:r>
              <a:rPr lang="en-US" altLang="ja-JP" dirty="0" smtClean="0"/>
              <a:t>〜</a:t>
            </a:r>
            <a:r>
              <a:rPr lang="ja-JP" altLang="en-US" dirty="0" smtClean="0"/>
              <a:t>す。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うん、うん、おいしい！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おいしいです</a:t>
            </a:r>
            <a:r>
              <a:rPr lang="ja-JP" altLang="en-US" dirty="0" smtClean="0">
                <a:solidFill>
                  <a:srgbClr val="FF0000"/>
                </a:solidFill>
              </a:rPr>
              <a:t>ね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じゃ、わたしも。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うん、うん、ああ、おいしい！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</a:rPr>
              <a:t>おいしいです</a:t>
            </a:r>
            <a:r>
              <a:rPr lang="ja-JP" altLang="en-US" dirty="0" smtClean="0">
                <a:solidFill>
                  <a:srgbClr val="FF0000"/>
                </a:solidFill>
              </a:rPr>
              <a:t>ねえ</a:t>
            </a:r>
            <a:r>
              <a:rPr lang="ja-JP" altLang="en-US" dirty="0" smtClean="0">
                <a:solidFill>
                  <a:srgbClr val="0000FF"/>
                </a:solidFill>
              </a:rPr>
              <a:t>。</a:t>
            </a: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dirty="0" smtClean="0"/>
              <a:t>おいしいです</a:t>
            </a:r>
            <a:r>
              <a:rPr lang="ja-JP" altLang="en-US" dirty="0" smtClean="0">
                <a:solidFill>
                  <a:srgbClr val="FF0000"/>
                </a:solidFill>
              </a:rPr>
              <a:t>ねえ</a:t>
            </a:r>
            <a:r>
              <a:rPr lang="ja-JP" altLang="en-US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3448874" y="2266751"/>
            <a:ext cx="5233164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Offering new </a:t>
            </a:r>
            <a:r>
              <a:rPr lang="en-US" smtClean="0"/>
              <a:t>(authoritative) </a:t>
            </a:r>
            <a:r>
              <a:rPr lang="en-US" dirty="0" smtClean="0"/>
              <a:t>information</a:t>
            </a:r>
            <a:r>
              <a:rPr lang="en-US" smtClean="0"/>
              <a:t>, assertion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83906" y="3834884"/>
            <a:ext cx="2723823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Confirmation, agreement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〜</a:t>
            </a:r>
            <a:r>
              <a:rPr kumimoji="1" lang="ja-JP" altLang="en-US" dirty="0" smtClean="0"/>
              <a:t>って　よんでください</a:t>
            </a:r>
            <a:r>
              <a:rPr kumimoji="1" lang="ja-JP" altLang="en-US" dirty="0" smtClean="0"/>
              <a:t>。</a:t>
            </a:r>
            <a:r>
              <a:rPr kumimoji="1" lang="en-AU" altLang="ja-JP" dirty="0" smtClean="0"/>
              <a:t/>
            </a:r>
            <a:br>
              <a:rPr kumimoji="1" lang="en-AU" altLang="ja-JP" dirty="0" smtClean="0"/>
            </a:br>
            <a:r>
              <a:rPr kumimoji="1" lang="en-US" altLang="ja-JP" dirty="0" smtClean="0"/>
              <a:t>Call </a:t>
            </a:r>
            <a:r>
              <a:rPr kumimoji="1" lang="en-US" altLang="ja-JP" dirty="0" smtClean="0"/>
              <a:t>me ~(for short)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2" y="1600200"/>
            <a:ext cx="7981245" cy="4525963"/>
          </a:xfrm>
        </p:spPr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はじめまして、＠＃＄％＾＆＊　です。</a:t>
            </a:r>
            <a:endParaRPr kumimoji="1" lang="en-US" altLang="ja-JP" dirty="0" smtClean="0"/>
          </a:p>
          <a:p>
            <a:r>
              <a:rPr kumimoji="1" lang="ja-JP" altLang="en-US" dirty="0" smtClean="0">
                <a:solidFill>
                  <a:srgbClr val="0000FF"/>
                </a:solidFill>
              </a:rPr>
              <a:t>え？あの、すみません？</a:t>
            </a:r>
            <a:endParaRPr kumimoji="1" lang="en-US" altLang="ja-JP" dirty="0" smtClean="0">
              <a:solidFill>
                <a:srgbClr val="0000FF"/>
              </a:solidFill>
            </a:endParaRPr>
          </a:p>
          <a:p>
            <a:r>
              <a:rPr kumimoji="1" lang="ja-JP" altLang="en-US" dirty="0" smtClean="0"/>
              <a:t>あ、さかきばら　りょういちろうです。</a:t>
            </a:r>
            <a:endParaRPr kumimoji="1" lang="en-US" altLang="ja-JP" dirty="0" smtClean="0"/>
          </a:p>
          <a:p>
            <a:r>
              <a:rPr kumimoji="1" lang="ja-JP" altLang="en-US" dirty="0" smtClean="0">
                <a:solidFill>
                  <a:srgbClr val="0000FF"/>
                </a:solidFill>
              </a:rPr>
              <a:t>は？さ　か　。。。。</a:t>
            </a:r>
            <a:endParaRPr kumimoji="1" lang="en-US" altLang="ja-JP" dirty="0" smtClean="0">
              <a:solidFill>
                <a:srgbClr val="0000FF"/>
              </a:solidFill>
            </a:endParaRPr>
          </a:p>
          <a:p>
            <a:r>
              <a:rPr kumimoji="1" lang="ja-JP" altLang="en-US" dirty="0" smtClean="0"/>
              <a:t>あ、あ</a:t>
            </a:r>
            <a:r>
              <a:rPr kumimoji="1" lang="ja-JP" altLang="en-US" sz="1800" dirty="0" smtClean="0"/>
              <a:t>あ</a:t>
            </a:r>
            <a:r>
              <a:rPr kumimoji="1" lang="ja-JP" altLang="en-US" dirty="0" smtClean="0"/>
              <a:t>、りょうってよんでください。</a:t>
            </a:r>
            <a:endParaRPr kumimoji="1" lang="en-US" altLang="ja-JP" dirty="0" smtClean="0"/>
          </a:p>
          <a:p>
            <a:r>
              <a:rPr kumimoji="1" lang="ja-JP" altLang="en-US" dirty="0" smtClean="0">
                <a:solidFill>
                  <a:srgbClr val="0000FF"/>
                </a:solidFill>
              </a:rPr>
              <a:t>あ、はい、りょうさん。</a:t>
            </a:r>
            <a:endParaRPr kumimoji="1" lang="en-US" altLang="ja-JP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kumimoji="1" lang="en-US" altLang="ja-JP" dirty="0" smtClean="0">
              <a:solidFill>
                <a:srgbClr val="0000FF"/>
              </a:solidFill>
            </a:endParaRPr>
          </a:p>
          <a:p>
            <a:r>
              <a:rPr kumimoji="1" lang="ja-JP" altLang="en-US" sz="800" dirty="0"/>
              <a:t>渡部健太郎</a:t>
            </a:r>
            <a:endParaRPr kumimoji="1" lang="en-US" altLang="ja-JP" sz="800" dirty="0"/>
          </a:p>
          <a:p>
            <a:r>
              <a:rPr kumimoji="1" lang="ja-JP" altLang="en-US" sz="800" dirty="0"/>
              <a:t>高橋大輔</a:t>
            </a:r>
            <a:endParaRPr kumimoji="1" lang="en-US" altLang="ja-JP" sz="800" dirty="0"/>
          </a:p>
          <a:p>
            <a:r>
              <a:rPr kumimoji="1" lang="ja-JP" altLang="en-US" sz="800" dirty="0"/>
              <a:t>小林幸子</a:t>
            </a:r>
            <a:endParaRPr kumimoji="1" lang="en-US" altLang="ja-JP" sz="800" dirty="0"/>
          </a:p>
          <a:p>
            <a:r>
              <a:rPr kumimoji="1" lang="ja-JP" altLang="en-US" sz="800" dirty="0"/>
              <a:t>山本史緒</a:t>
            </a:r>
            <a:endParaRPr kumimoji="1" lang="en-US" altLang="ja-JP" sz="800" dirty="0"/>
          </a:p>
          <a:p>
            <a:endParaRPr kumimoji="1" lang="en-US" altLang="ja-JP" dirty="0" smtClean="0">
              <a:solidFill>
                <a:srgbClr val="0000FF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618F-356C-D544-BA68-14EA5B42943C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6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5550" y="176213"/>
            <a:ext cx="6463465" cy="1143000"/>
          </a:xfrm>
        </p:spPr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The </a:t>
            </a:r>
            <a:r>
              <a:rPr lang="en-AU" dirty="0" smtClean="0">
                <a:solidFill>
                  <a:srgbClr val="FF0000"/>
                </a:solidFill>
              </a:rPr>
              <a:t>BIGGER </a:t>
            </a:r>
            <a:r>
              <a:rPr lang="en-AU" dirty="0" smtClean="0">
                <a:solidFill>
                  <a:srgbClr val="FF0000"/>
                </a:solidFill>
              </a:rPr>
              <a:t>Sequence</a:t>
            </a:r>
            <a:r>
              <a:rPr lang="en-AU" smtClean="0">
                <a:solidFill>
                  <a:srgbClr val="FF0000"/>
                </a:solidFill>
              </a:rPr>
              <a:t>: </a:t>
            </a:r>
            <a:r>
              <a:rPr lang="en-AU" smtClean="0">
                <a:solidFill>
                  <a:srgbClr val="FF0000"/>
                </a:solidFill>
              </a:rPr>
              <a:t/>
            </a:r>
            <a:br>
              <a:rPr lang="en-AU" smtClean="0">
                <a:solidFill>
                  <a:srgbClr val="FF0000"/>
                </a:solidFill>
              </a:rPr>
            </a:br>
            <a:r>
              <a:rPr lang="en-AU" smtClean="0">
                <a:solidFill>
                  <a:srgbClr val="0000FF"/>
                </a:solidFill>
              </a:rPr>
              <a:t>John </a:t>
            </a:r>
            <a:r>
              <a:rPr lang="en-AU" dirty="0" smtClean="0">
                <a:solidFill>
                  <a:srgbClr val="FF0000"/>
                </a:solidFill>
              </a:rPr>
              <a:t>and </a:t>
            </a:r>
            <a:r>
              <a:rPr lang="en-AU" dirty="0" err="1" smtClean="0"/>
              <a:t>Yuuko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893" y="1481138"/>
            <a:ext cx="4065964" cy="4525963"/>
          </a:xfrm>
        </p:spPr>
        <p:txBody>
          <a:bodyPr/>
          <a:lstStyle/>
          <a:p>
            <a:pPr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あのう、すみません</a:t>
            </a:r>
            <a:r>
              <a:rPr lang="ja-JP" altLang="en-US" sz="1800" dirty="0" smtClean="0">
                <a:solidFill>
                  <a:srgbClr val="0000FF"/>
                </a:solidFill>
              </a:rPr>
              <a:t>。</a:t>
            </a:r>
            <a:endParaRPr lang="en-US" altLang="ja-JP" sz="1800" dirty="0" smtClean="0">
              <a:solidFill>
                <a:srgbClr val="24BC20"/>
              </a:solidFill>
            </a:endParaRPr>
          </a:p>
          <a:p>
            <a:pPr>
              <a:buNone/>
            </a:pPr>
            <a:r>
              <a:rPr lang="ja-JP" altLang="en-US" sz="1800" dirty="0" smtClean="0"/>
              <a:t>はい。</a:t>
            </a:r>
            <a:endParaRPr lang="en-US" altLang="ja-JP" sz="1800" dirty="0" smtClean="0"/>
          </a:p>
          <a:p>
            <a:pPr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はじめまして</a:t>
            </a:r>
            <a:r>
              <a:rPr lang="ja-JP" altLang="en-US" sz="1800" dirty="0" smtClean="0">
                <a:solidFill>
                  <a:srgbClr val="0000FF"/>
                </a:solidFill>
              </a:rPr>
              <a:t>、</a:t>
            </a:r>
            <a:r>
              <a:rPr lang="en-AU" altLang="ja-JP" sz="1800" u="sng" dirty="0" smtClean="0">
                <a:solidFill>
                  <a:srgbClr val="0000FF"/>
                </a:solidFill>
              </a:rPr>
              <a:t>John Mayer</a:t>
            </a:r>
            <a:r>
              <a:rPr lang="ja-JP" altLang="en-US" sz="1800" dirty="0" smtClean="0">
                <a:solidFill>
                  <a:srgbClr val="0000FF"/>
                </a:solidFill>
              </a:rPr>
              <a:t>です。</a:t>
            </a:r>
            <a:r>
              <a:rPr lang="en-US" altLang="ja-JP" sz="1800" dirty="0" smtClean="0">
                <a:solidFill>
                  <a:srgbClr val="0000FF"/>
                </a:solidFill>
              </a:rPr>
              <a:t/>
            </a:r>
            <a:br>
              <a:rPr lang="en-US" altLang="ja-JP" sz="1800" dirty="0" smtClean="0">
                <a:solidFill>
                  <a:srgbClr val="0000FF"/>
                </a:solidFill>
              </a:rPr>
            </a:br>
            <a:r>
              <a:rPr lang="ja-JP" altLang="en-US" sz="1800" dirty="0" smtClean="0">
                <a:solidFill>
                  <a:srgbClr val="0000FF"/>
                </a:solidFill>
              </a:rPr>
              <a:t>どうぞ</a:t>
            </a:r>
            <a:r>
              <a:rPr lang="ja-JP" altLang="en-US" sz="1800" dirty="0" smtClean="0">
                <a:solidFill>
                  <a:srgbClr val="0000FF"/>
                </a:solidFill>
              </a:rPr>
              <a:t>よろしく</a:t>
            </a:r>
            <a:r>
              <a:rPr lang="ja-JP" altLang="en-US" sz="1800" dirty="0" smtClean="0">
                <a:solidFill>
                  <a:srgbClr val="0000FF"/>
                </a:solidFill>
              </a:rPr>
              <a:t>。</a:t>
            </a:r>
            <a:endParaRPr lang="en-AU" altLang="ja-JP" sz="18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ja-JP" altLang="en-US" sz="1800" dirty="0" smtClean="0"/>
              <a:t>ああ</a:t>
            </a:r>
            <a:r>
              <a:rPr lang="ja-JP" altLang="en-US" sz="1800" dirty="0" smtClean="0"/>
              <a:t>、</a:t>
            </a:r>
            <a:r>
              <a:rPr lang="en-AU" altLang="ja-JP" sz="1800" u="sng" dirty="0" smtClean="0"/>
              <a:t>John</a:t>
            </a:r>
            <a:r>
              <a:rPr lang="ja-JP" altLang="en-US" sz="1800" dirty="0" smtClean="0"/>
              <a:t>さん</a:t>
            </a:r>
            <a:r>
              <a:rPr lang="ja-JP" altLang="en-US" sz="1800" dirty="0" smtClean="0"/>
              <a:t>、どうぞ</a:t>
            </a:r>
            <a:r>
              <a:rPr lang="ja-JP" altLang="en-US" sz="1800" dirty="0" smtClean="0"/>
              <a:t>よろしく</a:t>
            </a:r>
            <a:r>
              <a:rPr lang="ja-JP" altLang="en-US" sz="1800" dirty="0" smtClean="0"/>
              <a:t>。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わたし</a:t>
            </a:r>
            <a:r>
              <a:rPr lang="ja-JP" altLang="en-US" sz="1800" dirty="0" smtClean="0"/>
              <a:t>は　</a:t>
            </a:r>
            <a:r>
              <a:rPr lang="ja-JP" altLang="en-US" sz="1800" u="sng" dirty="0" smtClean="0"/>
              <a:t>にかいどうゆうこ</a:t>
            </a:r>
            <a:r>
              <a:rPr lang="ja-JP" altLang="en-US" sz="1800" dirty="0" smtClean="0"/>
              <a:t>です</a:t>
            </a:r>
            <a:r>
              <a:rPr lang="ja-JP" altLang="en-US" sz="1800" dirty="0" smtClean="0"/>
              <a:t>。</a:t>
            </a:r>
            <a:endParaRPr lang="en-US" altLang="ja-JP" sz="1800" dirty="0" smtClean="0"/>
          </a:p>
          <a:p>
            <a:pPr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え？あの、すみません？</a:t>
            </a:r>
            <a:endParaRPr lang="en-US" altLang="ja-JP" sz="18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ja-JP" altLang="en-US" sz="1800" dirty="0" smtClean="0"/>
              <a:t>ああ、</a:t>
            </a:r>
            <a:r>
              <a:rPr lang="ja-JP" altLang="en-US" sz="1800" u="sng" dirty="0" smtClean="0"/>
              <a:t>ゆうこ</a:t>
            </a:r>
            <a:r>
              <a:rPr lang="ja-JP" altLang="en-US" sz="1800" dirty="0" smtClean="0"/>
              <a:t>です。</a:t>
            </a:r>
            <a:r>
              <a:rPr lang="ja-JP" altLang="en-US" sz="1800" u="sng" dirty="0" smtClean="0"/>
              <a:t>ゆうこ</a:t>
            </a:r>
            <a:r>
              <a:rPr lang="ja-JP" altLang="en-US" sz="1800" dirty="0" smtClean="0"/>
              <a:t>って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よんでください。</a:t>
            </a:r>
            <a:endParaRPr lang="en-AU" altLang="ja-JP" sz="1800" dirty="0" smtClean="0"/>
          </a:p>
          <a:p>
            <a:pPr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ああ、</a:t>
            </a:r>
            <a:r>
              <a:rPr lang="ja-JP" altLang="en-US" sz="18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1800" dirty="0" smtClean="0">
                <a:solidFill>
                  <a:srgbClr val="0000FF"/>
                </a:solidFill>
              </a:rPr>
              <a:t>さん、どうぞよろしく。</a:t>
            </a:r>
            <a:endParaRPr lang="en-AU" altLang="ja-JP" sz="18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あのう、</a:t>
            </a:r>
            <a:r>
              <a:rPr lang="ja-JP" altLang="en-US" sz="18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1800" dirty="0" smtClean="0">
                <a:solidFill>
                  <a:srgbClr val="0000FF"/>
                </a:solidFill>
              </a:rPr>
              <a:t>さん、</a:t>
            </a:r>
            <a:r>
              <a:rPr lang="ja-JP" altLang="en-US" sz="18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1800" dirty="0" smtClean="0">
                <a:solidFill>
                  <a:srgbClr val="0000FF"/>
                </a:solidFill>
              </a:rPr>
              <a:t>さんは　</a:t>
            </a:r>
            <a:r>
              <a:rPr lang="en-US" altLang="ja-JP" sz="1800" dirty="0" smtClean="0">
                <a:solidFill>
                  <a:srgbClr val="0000FF"/>
                </a:solidFill>
              </a:rPr>
              <a:t/>
            </a:r>
            <a:br>
              <a:rPr lang="en-US" altLang="ja-JP" sz="1800" dirty="0" smtClean="0">
                <a:solidFill>
                  <a:srgbClr val="0000FF"/>
                </a:solidFill>
              </a:rPr>
            </a:br>
            <a:r>
              <a:rPr lang="ja-JP" altLang="en-US" sz="1800" dirty="0" smtClean="0">
                <a:solidFill>
                  <a:srgbClr val="0000FF"/>
                </a:solidFill>
              </a:rPr>
              <a:t>なん</a:t>
            </a:r>
            <a:r>
              <a:rPr lang="ja-JP" altLang="en-US" sz="1800" dirty="0" smtClean="0">
                <a:solidFill>
                  <a:srgbClr val="0000FF"/>
                </a:solidFill>
              </a:rPr>
              <a:t>ねんせい　ですか</a:t>
            </a:r>
            <a:r>
              <a:rPr lang="ja-JP" altLang="en-US" sz="1800" dirty="0" smtClean="0">
                <a:solidFill>
                  <a:srgbClr val="0000FF"/>
                </a:solidFill>
              </a:rPr>
              <a:t>。</a:t>
            </a:r>
            <a:endParaRPr lang="en-US" altLang="ja-JP" sz="1800" dirty="0" smtClean="0">
              <a:solidFill>
                <a:srgbClr val="24BC20"/>
              </a:solidFill>
            </a:endParaRPr>
          </a:p>
          <a:p>
            <a:pPr marL="0" indent="0">
              <a:buNone/>
            </a:pPr>
            <a:r>
              <a:rPr lang="ja-JP" altLang="en-US" sz="1800" u="sng" dirty="0" smtClean="0"/>
              <a:t>に</a:t>
            </a:r>
            <a:r>
              <a:rPr lang="ja-JP" altLang="en-US" sz="1800" dirty="0" smtClean="0"/>
              <a:t>ねんせいです。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あ、そうですか。</a:t>
            </a:r>
            <a:endParaRPr lang="en-US" altLang="ja-JP" sz="18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AU" altLang="ja-JP" sz="1800" u="sng" dirty="0" smtClean="0"/>
              <a:t>John</a:t>
            </a:r>
            <a:r>
              <a:rPr lang="ja-JP" altLang="en-US" sz="1800" dirty="0" smtClean="0"/>
              <a:t>さんは　なんねんせい　ですか。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FF0000"/>
                </a:solidFill>
              </a:rPr>
              <a:t>ぼくも</a:t>
            </a:r>
            <a:r>
              <a:rPr lang="ja-JP" altLang="en-US" sz="1800" dirty="0" smtClean="0">
                <a:solidFill>
                  <a:srgbClr val="0000FF"/>
                </a:solidFill>
              </a:rPr>
              <a:t>　</a:t>
            </a:r>
            <a:r>
              <a:rPr lang="ja-JP" altLang="en-US" sz="1800" u="sng" dirty="0" smtClean="0">
                <a:solidFill>
                  <a:srgbClr val="0000FF"/>
                </a:solidFill>
              </a:rPr>
              <a:t>にねんせい</a:t>
            </a:r>
            <a:r>
              <a:rPr lang="ja-JP" altLang="en-US" sz="1800" dirty="0" smtClean="0">
                <a:solidFill>
                  <a:srgbClr val="0000FF"/>
                </a:solidFill>
              </a:rPr>
              <a:t>　です。</a:t>
            </a:r>
            <a:endParaRPr lang="en-US" altLang="ja-JP" sz="1800" dirty="0" smtClean="0"/>
          </a:p>
          <a:p>
            <a:pPr marL="0" indent="0">
              <a:buNone/>
            </a:pPr>
            <a:endParaRPr lang="en-US" altLang="ja-JP" sz="2000" dirty="0" smtClean="0">
              <a:solidFill>
                <a:srgbClr val="0000FF"/>
              </a:solidFill>
            </a:endParaRPr>
          </a:p>
          <a:p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28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944533" y="747713"/>
            <a:ext cx="4199467" cy="6110287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 smtClean="0"/>
              <a:t>あ、そうですか。なにがくぶ　</a:t>
            </a:r>
            <a:r>
              <a:rPr lang="ja-JP" altLang="en-US" sz="1800" dirty="0" smtClean="0"/>
              <a:t>ですか。</a:t>
            </a:r>
            <a:endParaRPr lang="en-US" altLang="ja-JP" sz="1800" dirty="0" smtClean="0">
              <a:solidFill>
                <a:srgbClr val="24BC20"/>
              </a:solidFill>
            </a:endParaRPr>
          </a:p>
          <a:p>
            <a:pPr marL="0" indent="0">
              <a:buNone/>
            </a:pPr>
            <a:r>
              <a:rPr lang="ja-JP" altLang="en-US" sz="1800" u="sng" dirty="0" smtClean="0">
                <a:solidFill>
                  <a:srgbClr val="0000FF"/>
                </a:solidFill>
              </a:rPr>
              <a:t>しょうがくぶ</a:t>
            </a:r>
            <a:r>
              <a:rPr lang="ja-JP" altLang="en-US" sz="1800" dirty="0" smtClean="0">
                <a:solidFill>
                  <a:srgbClr val="0000FF"/>
                </a:solidFill>
              </a:rPr>
              <a:t>です。</a:t>
            </a:r>
            <a:endParaRPr lang="en-US" altLang="ja-JP" sz="18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1800" u="sng" dirty="0" smtClean="0"/>
              <a:t>しょうがくぶ</a:t>
            </a:r>
            <a:r>
              <a:rPr lang="ja-JP" altLang="en-US" sz="1800" dirty="0" smtClean="0"/>
              <a:t>ですか</a:t>
            </a:r>
            <a:r>
              <a:rPr lang="ja-JP" altLang="en-US" sz="1800" dirty="0" smtClean="0"/>
              <a:t>。せんこう</a:t>
            </a:r>
            <a:r>
              <a:rPr lang="ja-JP" altLang="en-US" sz="1800" dirty="0" smtClean="0"/>
              <a:t>は　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　　なんです</a:t>
            </a:r>
            <a:endParaRPr lang="en-US" altLang="ja-JP" sz="1800" dirty="0" smtClean="0">
              <a:solidFill>
                <a:srgbClr val="24BC20"/>
              </a:solidFill>
            </a:endParaRPr>
          </a:p>
          <a:p>
            <a:pPr marL="0" indent="0">
              <a:buNone/>
            </a:pPr>
            <a:r>
              <a:rPr lang="ja-JP" altLang="en-US" sz="1800" u="sng" dirty="0" smtClean="0">
                <a:solidFill>
                  <a:srgbClr val="0000FF"/>
                </a:solidFill>
              </a:rPr>
              <a:t>けいざいと　こくさいビジネス</a:t>
            </a:r>
            <a:r>
              <a:rPr lang="ja-JP" altLang="en-US" sz="1800" dirty="0" smtClean="0">
                <a:solidFill>
                  <a:srgbClr val="0000FF"/>
                </a:solidFill>
              </a:rPr>
              <a:t>です</a:t>
            </a:r>
            <a:r>
              <a:rPr lang="ja-JP" altLang="en-US" sz="1800" dirty="0" smtClean="0">
                <a:solidFill>
                  <a:srgbClr val="0000FF"/>
                </a:solidFill>
              </a:rPr>
              <a:t>。</a:t>
            </a:r>
            <a:r>
              <a:rPr lang="ja-JP" altLang="en-US" sz="18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1800" dirty="0" smtClean="0">
                <a:solidFill>
                  <a:srgbClr val="0000FF"/>
                </a:solidFill>
              </a:rPr>
              <a:t>さん</a:t>
            </a:r>
            <a:r>
              <a:rPr lang="ja-JP" altLang="en-US" sz="1800" dirty="0" smtClean="0">
                <a:solidFill>
                  <a:srgbClr val="0000FF"/>
                </a:solidFill>
              </a:rPr>
              <a:t>は？</a:t>
            </a:r>
            <a:endParaRPr lang="en-AU" altLang="ja-JP" sz="18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1800" u="sng" dirty="0" smtClean="0"/>
              <a:t>にほんけんきゅう</a:t>
            </a:r>
            <a:r>
              <a:rPr lang="ja-JP" altLang="en-US" sz="1800" u="sng" dirty="0" smtClean="0"/>
              <a:t>と　けいざい</a:t>
            </a:r>
            <a:r>
              <a:rPr lang="ja-JP" altLang="en-US" sz="1800" dirty="0" smtClean="0"/>
              <a:t>です</a:t>
            </a:r>
            <a:r>
              <a:rPr lang="ja-JP" altLang="en-US" sz="1800" dirty="0" smtClean="0"/>
              <a:t>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え？</a:t>
            </a:r>
            <a:r>
              <a:rPr lang="ja-JP" altLang="en-US" sz="1800" u="sng" dirty="0" smtClean="0">
                <a:solidFill>
                  <a:srgbClr val="0000FF"/>
                </a:solidFill>
              </a:rPr>
              <a:t>にほんけんきゅう</a:t>
            </a:r>
            <a:r>
              <a:rPr lang="ja-JP" altLang="en-US" sz="1800" dirty="0" smtClean="0">
                <a:solidFill>
                  <a:srgbClr val="0000FF"/>
                </a:solidFill>
              </a:rPr>
              <a:t>って　</a:t>
            </a:r>
            <a:r>
              <a:rPr lang="en-AU" altLang="ja-JP" sz="1800" dirty="0">
                <a:solidFill>
                  <a:srgbClr val="0000FF"/>
                </a:solidFill>
              </a:rPr>
              <a:t/>
            </a:r>
            <a:br>
              <a:rPr lang="en-AU" altLang="ja-JP" sz="1800" dirty="0">
                <a:solidFill>
                  <a:srgbClr val="0000FF"/>
                </a:solidFill>
              </a:rPr>
            </a:br>
            <a:r>
              <a:rPr lang="ja-JP" altLang="en-US" sz="1800" dirty="0" smtClean="0">
                <a:solidFill>
                  <a:srgbClr val="0000FF"/>
                </a:solidFill>
              </a:rPr>
              <a:t>　　</a:t>
            </a:r>
            <a:r>
              <a:rPr lang="ja-JP" altLang="en-US" sz="1800" dirty="0" smtClean="0">
                <a:solidFill>
                  <a:srgbClr val="0000FF"/>
                </a:solidFill>
              </a:rPr>
              <a:t>なん</a:t>
            </a:r>
            <a:r>
              <a:rPr lang="ja-JP" altLang="en-US" sz="1800" dirty="0" smtClean="0">
                <a:solidFill>
                  <a:srgbClr val="0000FF"/>
                </a:solidFill>
              </a:rPr>
              <a:t>ですか</a:t>
            </a:r>
            <a:r>
              <a:rPr lang="ja-JP" altLang="en-US" sz="1800" dirty="0" smtClean="0">
                <a:solidFill>
                  <a:srgbClr val="0000FF"/>
                </a:solidFill>
              </a:rPr>
              <a:t>。</a:t>
            </a:r>
            <a:endParaRPr lang="en-US" altLang="ja-JP" sz="1800" dirty="0" smtClean="0">
              <a:solidFill>
                <a:srgbClr val="24BC20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/>
              <a:t>あ、</a:t>
            </a:r>
            <a:r>
              <a:rPr lang="en-US" altLang="ja-JP" sz="1800" u="sng" dirty="0" smtClean="0"/>
              <a:t>Japanese Studies</a:t>
            </a:r>
            <a:r>
              <a:rPr lang="ja-JP" altLang="en-US" sz="1800" dirty="0" smtClean="0"/>
              <a:t>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あ、そうですか</a:t>
            </a:r>
            <a:r>
              <a:rPr lang="ja-JP" altLang="en-US" sz="1800" dirty="0" smtClean="0">
                <a:solidFill>
                  <a:srgbClr val="0000FF"/>
                </a:solidFill>
              </a:rPr>
              <a:t>。あの、ゆうこさんは、</a:t>
            </a:r>
            <a:r>
              <a:rPr lang="en-US" altLang="ja-JP" sz="1800" dirty="0">
                <a:solidFill>
                  <a:srgbClr val="0000FF"/>
                </a:solidFill>
              </a:rPr>
              <a:t/>
            </a:r>
            <a:br>
              <a:rPr lang="en-US" altLang="ja-JP" sz="1800" dirty="0">
                <a:solidFill>
                  <a:srgbClr val="0000FF"/>
                </a:solidFill>
              </a:rPr>
            </a:br>
            <a:r>
              <a:rPr lang="ja-JP" altLang="en-US" sz="1800" dirty="0" smtClean="0">
                <a:solidFill>
                  <a:srgbClr val="0000FF"/>
                </a:solidFill>
              </a:rPr>
              <a:t>　　ごしゅっしんは？</a:t>
            </a:r>
            <a:endParaRPr lang="en-US" altLang="ja-JP" sz="18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/>
              <a:t>ああ、にほんの　とうきょうです。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　　あ、あの、いま　なんじですか。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ええと、</a:t>
            </a:r>
            <a:r>
              <a:rPr lang="en-US" altLang="ja-JP" sz="1800" dirty="0" smtClean="0">
                <a:solidFill>
                  <a:srgbClr val="0000FF"/>
                </a:solidFill>
              </a:rPr>
              <a:t>4</a:t>
            </a:r>
            <a:r>
              <a:rPr lang="ja-JP" altLang="en-US" sz="1800" dirty="0" smtClean="0">
                <a:solidFill>
                  <a:srgbClr val="0000FF"/>
                </a:solidFill>
              </a:rPr>
              <a:t>じです。</a:t>
            </a:r>
            <a:endParaRPr lang="en-US" altLang="ja-JP" sz="18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1800" dirty="0" smtClean="0"/>
              <a:t>ああ、そうですか。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　　すみません、</a:t>
            </a:r>
            <a:r>
              <a:rPr lang="ja-JP" altLang="en-US" sz="1800" dirty="0" smtClean="0"/>
              <a:t>しつれいします。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>
                <a:solidFill>
                  <a:srgbClr val="0000FF"/>
                </a:solidFill>
              </a:rPr>
              <a:t>あ、はい。じゃあ、また。</a:t>
            </a:r>
            <a:endParaRPr lang="en-AU" sz="18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575995" y="909638"/>
            <a:ext cx="11288" cy="5811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7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dirty="0" smtClean="0"/>
              <a:t>Reading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398" y="4103234"/>
            <a:ext cx="8715514" cy="19203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sz="2000" dirty="0" smtClean="0"/>
              <a:t>Who is it from?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 smtClean="0"/>
              <a:t>Is the sender a male or female?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 smtClean="0"/>
              <a:t>What university is the sender affiliated with?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 smtClean="0"/>
              <a:t>What is the sender’s major?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 smtClean="0"/>
              <a:t>What year student</a:t>
            </a:r>
            <a:r>
              <a:rPr lang="en-AU" sz="2000" dirty="0" smtClean="0"/>
              <a:t>?</a:t>
            </a:r>
            <a:endParaRPr lang="en-AU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398" y="1734622"/>
            <a:ext cx="8813602" cy="1825007"/>
          </a:xfrm>
        </p:spPr>
        <p:txBody>
          <a:bodyPr/>
          <a:lstStyle/>
          <a:p>
            <a:pPr marL="0" indent="0">
              <a:buNone/>
            </a:pPr>
            <a:r>
              <a:rPr kumimoji="1" lang="en-AU" altLang="ja-JP" dirty="0" smtClean="0"/>
              <a:t>		</a:t>
            </a:r>
            <a:r>
              <a:rPr kumimoji="1" lang="ja-JP" altLang="en-US" dirty="0" smtClean="0"/>
              <a:t>メッセージ　</a:t>
            </a:r>
            <a:r>
              <a:rPr kumimoji="1" lang="en-US" altLang="ja-JP" dirty="0" smtClean="0"/>
              <a:t>1</a:t>
            </a:r>
          </a:p>
          <a:p>
            <a:pPr marL="0" indent="0">
              <a:buNone/>
            </a:pPr>
            <a:r>
              <a:rPr kumimoji="1" lang="ja-JP" altLang="en-US" sz="2400" dirty="0" smtClean="0"/>
              <a:t>はじめまして！　わたしは　とうきょうだいがくの　がくせいです。なまえは　</a:t>
            </a:r>
            <a:r>
              <a:rPr kumimoji="1" lang="ja-JP" altLang="en-US" sz="2400" dirty="0" smtClean="0"/>
              <a:t>けいこ</a:t>
            </a:r>
            <a:r>
              <a:rPr kumimoji="1" lang="ja-JP" altLang="en-US" sz="2400" dirty="0"/>
              <a:t>です</a:t>
            </a:r>
            <a:r>
              <a:rPr kumimoji="1" lang="ja-JP" altLang="en-US" sz="2400" dirty="0" smtClean="0"/>
              <a:t>。せんこうは　えいごです。いまいちねんせいです。どうぞよろしく。</a:t>
            </a:r>
            <a:endParaRPr kumimoji="1" lang="en-AU" altLang="ja-JP" sz="2400" dirty="0" smtClean="0"/>
          </a:p>
          <a:p>
            <a:pPr marL="0" indent="0">
              <a:buNone/>
            </a:pPr>
            <a:r>
              <a:rPr kumimoji="1" lang="en-AU" altLang="ja-JP" sz="1400" dirty="0" smtClean="0"/>
              <a:t>		</a:t>
            </a:r>
            <a:endParaRPr kumimoji="1" lang="ja-JP" alt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6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38605" y="91440"/>
            <a:ext cx="7143433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House </a:t>
            </a:r>
            <a:r>
              <a:rPr lang="en-US" dirty="0"/>
              <a:t>keeping </a:t>
            </a:r>
            <a:r>
              <a:rPr lang="ja-JP" altLang="en-US" dirty="0" smtClean="0"/>
              <a:t>おしらせ</a:t>
            </a:r>
            <a:r>
              <a:rPr lang="en-US" altLang="ja-JP" dirty="0" smtClean="0"/>
              <a:t> 1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5613" y="2195512"/>
            <a:ext cx="8226425" cy="4525963"/>
          </a:xfrm>
        </p:spPr>
        <p:txBody>
          <a:bodyPr>
            <a:normAutofit/>
          </a:bodyPr>
          <a:lstStyle/>
          <a:p>
            <a:pPr eaLnBrk="1" hangingPunct="1"/>
            <a:r>
              <a:rPr kumimoji="0" lang="en-US" sz="2800" b="0" dirty="0" smtClean="0"/>
              <a:t>Dictation quiz will be held this week in </a:t>
            </a:r>
            <a:r>
              <a:rPr kumimoji="0" lang="en-US" sz="2800" b="0" dirty="0" smtClean="0">
                <a:solidFill>
                  <a:srgbClr val="FF0000"/>
                </a:solidFill>
              </a:rPr>
              <a:t>your</a:t>
            </a:r>
            <a:r>
              <a:rPr kumimoji="0" lang="en-US" sz="2800" b="0" dirty="0" smtClean="0"/>
              <a:t> own tutorial classes.</a:t>
            </a:r>
          </a:p>
          <a:p>
            <a:pPr eaLnBrk="1" hangingPunct="1"/>
            <a:r>
              <a:rPr lang="en-US" sz="2800" dirty="0" smtClean="0"/>
              <a:t>Write a short passage in Japanese and post it on Moodle : </a:t>
            </a:r>
            <a:r>
              <a:rPr lang="ja-JP" altLang="en-US" sz="2800" dirty="0" smtClean="0"/>
              <a:t>じこしょうかい　</a:t>
            </a:r>
            <a:r>
              <a:rPr lang="en-US" altLang="ja-JP" sz="2800" dirty="0" smtClean="0">
                <a:solidFill>
                  <a:srgbClr val="DB23E5"/>
                </a:solidFill>
              </a:rPr>
              <a:t>by the start of Week 5</a:t>
            </a:r>
            <a:r>
              <a:rPr lang="en-US" altLang="ja-JP" sz="2800" dirty="0" smtClean="0">
                <a:solidFill>
                  <a:srgbClr val="DB23E5"/>
                </a:solidFill>
              </a:rPr>
              <a:t>.</a:t>
            </a:r>
            <a:endParaRPr lang="en-US" altLang="ja-JP" sz="2800" dirty="0" smtClean="0">
              <a:solidFill>
                <a:srgbClr val="DB23E5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2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398" y="3933605"/>
            <a:ext cx="8715514" cy="19203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altLang="ja-JP" sz="2000" dirty="0"/>
              <a:t>Who is it from?</a:t>
            </a:r>
          </a:p>
          <a:p>
            <a:pPr marL="457200" indent="-457200">
              <a:buFont typeface="+mj-lt"/>
              <a:buAutoNum type="arabicPeriod"/>
            </a:pPr>
            <a:r>
              <a:rPr lang="en-AU" altLang="ja-JP" sz="2000" dirty="0"/>
              <a:t>Where is the sender from?</a:t>
            </a:r>
          </a:p>
          <a:p>
            <a:pPr marL="457200" indent="-457200">
              <a:buFont typeface="+mj-lt"/>
              <a:buAutoNum type="arabicPeriod"/>
            </a:pPr>
            <a:r>
              <a:rPr lang="en-AU" altLang="ja-JP" sz="2000" dirty="0" smtClean="0"/>
              <a:t>Which </a:t>
            </a:r>
            <a:r>
              <a:rPr lang="en-AU" altLang="ja-JP" sz="2000" dirty="0" err="1" smtClean="0"/>
              <a:t>uni</a:t>
            </a:r>
            <a:r>
              <a:rPr lang="en-AU" altLang="ja-JP" sz="2000" dirty="0" smtClean="0"/>
              <a:t> does he go to?</a:t>
            </a:r>
            <a:endParaRPr lang="en-AU" altLang="ja-JP" sz="2000" dirty="0"/>
          </a:p>
          <a:p>
            <a:pPr marL="457200" indent="-457200">
              <a:buFont typeface="+mj-lt"/>
              <a:buAutoNum type="arabicPeriod"/>
            </a:pPr>
            <a:r>
              <a:rPr lang="en-AU" altLang="ja-JP" sz="2000" dirty="0"/>
              <a:t>What is the sender’s major?</a:t>
            </a:r>
          </a:p>
          <a:p>
            <a:pPr marL="457200" indent="-457200">
              <a:buFont typeface="+mj-lt"/>
              <a:buAutoNum type="arabicPeriod"/>
            </a:pPr>
            <a:r>
              <a:rPr lang="en-AU" altLang="ja-JP" sz="2000" dirty="0"/>
              <a:t>Would the sender be older than 20?</a:t>
            </a:r>
          </a:p>
          <a:p>
            <a:pPr marL="457200" indent="-457200">
              <a:buFont typeface="+mj-lt"/>
              <a:buAutoNum type="arabicPeriod"/>
            </a:pPr>
            <a:r>
              <a:rPr lang="en-AU" altLang="ja-JP" sz="2000" dirty="0"/>
              <a:t>Is this the first time the sender is sending a message?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9211" y="1094390"/>
            <a:ext cx="8601838" cy="2601755"/>
          </a:xfrm>
        </p:spPr>
        <p:txBody>
          <a:bodyPr/>
          <a:lstStyle/>
          <a:p>
            <a:pPr marL="0" indent="0">
              <a:buNone/>
            </a:pPr>
            <a:r>
              <a:rPr kumimoji="1" lang="en-AU" altLang="ja-JP" dirty="0" smtClean="0"/>
              <a:t>		</a:t>
            </a:r>
            <a:r>
              <a:rPr kumimoji="1" lang="ja-JP" altLang="en-US" dirty="0" smtClean="0"/>
              <a:t>メッセージ　</a:t>
            </a:r>
            <a:r>
              <a:rPr kumimoji="1" lang="en-US" altLang="ja-JP" dirty="0" smtClean="0"/>
              <a:t>2</a:t>
            </a:r>
          </a:p>
          <a:p>
            <a:pPr marL="0" indent="0">
              <a:buNone/>
            </a:pPr>
            <a:r>
              <a:rPr kumimoji="1" lang="ja-JP" altLang="en-US" sz="2400" dirty="0" smtClean="0"/>
              <a:t>はじめまして。ぼくは　リチャード</a:t>
            </a:r>
            <a:r>
              <a:rPr kumimoji="1" lang="ja-JP" altLang="en-US" sz="2400" dirty="0" smtClean="0"/>
              <a:t>です</a:t>
            </a:r>
            <a:r>
              <a:rPr kumimoji="1" lang="ja-JP" altLang="en-US" sz="2400" dirty="0" smtClean="0"/>
              <a:t>。リッチーってよんでください。オーストラリアの　</a:t>
            </a:r>
            <a:r>
              <a:rPr kumimoji="1" lang="ja-JP" altLang="en-US" sz="2400" dirty="0" smtClean="0"/>
              <a:t>シドニーうまれです</a:t>
            </a:r>
            <a:r>
              <a:rPr kumimoji="1" lang="ja-JP" altLang="en-US" sz="2400" dirty="0" smtClean="0"/>
              <a:t>。いまシドニーだいがくの　</a:t>
            </a:r>
            <a:r>
              <a:rPr kumimoji="1" lang="ja-JP" altLang="en-US" sz="2400" dirty="0" smtClean="0"/>
              <a:t>よ</a:t>
            </a:r>
            <a:r>
              <a:rPr kumimoji="1" lang="ja-JP" altLang="en-US" sz="2400" dirty="0" smtClean="0"/>
              <a:t>ねんせいです。せんこうは　ビジネスです。どうぞ　よろしく　おねがいします。</a:t>
            </a:r>
            <a:endParaRPr kumimoji="1" lang="ja-JP" alt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26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657" y="0"/>
            <a:ext cx="7096073" cy="1143000"/>
          </a:xfrm>
        </p:spPr>
        <p:txBody>
          <a:bodyPr/>
          <a:lstStyle/>
          <a:p>
            <a:r>
              <a:rPr lang="ja-JP" altLang="en-US" dirty="0" smtClean="0"/>
              <a:t>じこしょうかい</a:t>
            </a:r>
            <a:r>
              <a:rPr lang="en-US" altLang="ja-JP" dirty="0" smtClean="0"/>
              <a:t>  </a:t>
            </a:r>
            <a:r>
              <a:rPr lang="en-AU" altLang="ja-JP" dirty="0" smtClean="0"/>
              <a:t>Self-</a:t>
            </a:r>
            <a:r>
              <a:rPr lang="en-AU" altLang="ja-JP" dirty="0" err="1" smtClean="0"/>
              <a:t>introudction</a:t>
            </a:r>
            <a:r>
              <a:rPr lang="en-AU" altLang="ja-JP" dirty="0" smtClean="0"/>
              <a:t/>
            </a:r>
            <a:br>
              <a:rPr lang="en-AU" altLang="ja-JP" dirty="0" smtClean="0"/>
            </a:br>
            <a:r>
              <a:rPr lang="en-AU" altLang="ja-JP" dirty="0" smtClean="0"/>
              <a:t>Typing Japanese</a:t>
            </a:r>
            <a:r>
              <a:rPr lang="en-US" altLang="ja-JP" dirty="0"/>
              <a:t> </a:t>
            </a:r>
            <a:r>
              <a:rPr lang="en-AU" altLang="ja-JP" dirty="0" smtClean="0"/>
              <a:t>on </a:t>
            </a:r>
            <a:r>
              <a:rPr lang="en-AU" altLang="ja-JP" dirty="0"/>
              <a:t>M</a:t>
            </a:r>
            <a:r>
              <a:rPr lang="en-AU" altLang="ja-JP" dirty="0" smtClean="0"/>
              <a:t>oodle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732" y="1756762"/>
            <a:ext cx="4362293" cy="4499069"/>
          </a:xfrm>
          <a:noFill/>
        </p:spPr>
        <p:txBody>
          <a:bodyPr>
            <a:noAutofit/>
          </a:bodyPr>
          <a:lstStyle/>
          <a:p>
            <a:pPr>
              <a:lnSpc>
                <a:spcPts val="2400"/>
              </a:lnSpc>
            </a:pPr>
            <a:r>
              <a:rPr lang="ja-JP" altLang="en-US" sz="2000" dirty="0" smtClean="0"/>
              <a:t>はじめまして。わたし</a:t>
            </a:r>
            <a:r>
              <a:rPr lang="ja-JP" altLang="en-US" sz="2000" dirty="0" smtClean="0">
                <a:solidFill>
                  <a:srgbClr val="FF6600"/>
                </a:solidFill>
              </a:rPr>
              <a:t>は</a:t>
            </a:r>
            <a:r>
              <a:rPr lang="ja-JP" altLang="en-US" sz="2000" dirty="0" smtClean="0"/>
              <a:t>　</a:t>
            </a:r>
            <a:r>
              <a:rPr lang="en-AU" altLang="ja-JP" sz="2000" u="sng" dirty="0" smtClean="0"/>
              <a:t>Jin</a:t>
            </a:r>
            <a:r>
              <a:rPr lang="ja-JP" altLang="en-US" sz="2000" dirty="0" smtClean="0"/>
              <a:t>です。し</a:t>
            </a:r>
            <a:r>
              <a:rPr lang="ja-JP" altLang="en-US" sz="2000" dirty="0" smtClean="0">
                <a:solidFill>
                  <a:srgbClr val="DB23E5"/>
                </a:solidFill>
              </a:rPr>
              <a:t>ょ</a:t>
            </a:r>
            <a:r>
              <a:rPr lang="ja-JP" altLang="en-US" sz="2000" dirty="0" smtClean="0">
                <a:solidFill>
                  <a:srgbClr val="008000"/>
                </a:solidFill>
              </a:rPr>
              <a:t>う</a:t>
            </a:r>
            <a:r>
              <a:rPr lang="ja-JP" altLang="en-US" sz="2000" dirty="0" smtClean="0"/>
              <a:t>がくぶの　にね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せ</a:t>
            </a:r>
            <a:r>
              <a:rPr lang="ja-JP" altLang="en-US" sz="2000" dirty="0" smtClean="0">
                <a:solidFill>
                  <a:srgbClr val="008000"/>
                </a:solidFill>
              </a:rPr>
              <a:t>い</a:t>
            </a:r>
            <a:r>
              <a:rPr lang="ja-JP" altLang="en-US" sz="2000" dirty="0" smtClean="0"/>
              <a:t>です。せ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こう</a:t>
            </a:r>
            <a:r>
              <a:rPr lang="ja-JP" altLang="en-US" sz="2000" dirty="0" smtClean="0">
                <a:solidFill>
                  <a:srgbClr val="FF6600"/>
                </a:solidFill>
              </a:rPr>
              <a:t>は</a:t>
            </a:r>
            <a:r>
              <a:rPr lang="ja-JP" altLang="en-US" sz="2000" dirty="0" smtClean="0"/>
              <a:t>　かいけ</a:t>
            </a:r>
            <a:r>
              <a:rPr lang="ja-JP" altLang="en-US" sz="2000" dirty="0" smtClean="0">
                <a:solidFill>
                  <a:srgbClr val="008000"/>
                </a:solidFill>
              </a:rPr>
              <a:t>い</a:t>
            </a:r>
            <a:r>
              <a:rPr lang="ja-JP" altLang="en-US" sz="2000" dirty="0" smtClean="0"/>
              <a:t>と　にほ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ごです</a:t>
            </a:r>
            <a:r>
              <a:rPr lang="ja-JP" altLang="en-US" sz="2000" dirty="0" smtClean="0"/>
              <a:t>。</a:t>
            </a:r>
            <a:r>
              <a:rPr lang="ja-JP" altLang="en-US" sz="2000" dirty="0" smtClean="0"/>
              <a:t>しゅっしんは　</a:t>
            </a:r>
            <a:r>
              <a:rPr lang="ja-JP" altLang="en-US" sz="2000" dirty="0" smtClean="0"/>
              <a:t>か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こくの</a:t>
            </a:r>
            <a:r>
              <a:rPr lang="ja-JP" altLang="ja-JP" sz="2000" dirty="0" smtClean="0"/>
              <a:t>　</a:t>
            </a:r>
            <a:r>
              <a:rPr lang="ja-JP" altLang="en-US" sz="2000" dirty="0" smtClean="0"/>
              <a:t>プサン</a:t>
            </a:r>
            <a:r>
              <a:rPr lang="en-US" altLang="ja-JP" sz="2000" dirty="0" smtClean="0"/>
              <a:t>(</a:t>
            </a:r>
            <a:r>
              <a:rPr lang="en-US" altLang="ja-JP" sz="2000" dirty="0" smtClean="0"/>
              <a:t>Pusan</a:t>
            </a:r>
            <a:r>
              <a:rPr lang="ja-JP" altLang="en-US" sz="2000" dirty="0" smtClean="0"/>
              <a:t>）です</a:t>
            </a:r>
            <a:r>
              <a:rPr lang="ja-JP" altLang="en-US" sz="2000" dirty="0" smtClean="0"/>
              <a:t>。</a:t>
            </a:r>
            <a:r>
              <a:rPr lang="ja-JP" altLang="en-US" sz="2000" dirty="0" smtClean="0"/>
              <a:t>ど</a:t>
            </a:r>
            <a:r>
              <a:rPr lang="ja-JP" altLang="en-US" sz="2000" dirty="0" smtClean="0">
                <a:solidFill>
                  <a:srgbClr val="008000"/>
                </a:solidFill>
              </a:rPr>
              <a:t>う</a:t>
            </a:r>
            <a:r>
              <a:rPr lang="ja-JP" altLang="en-US" sz="2000" dirty="0" smtClean="0"/>
              <a:t>ぞよろしくお</a:t>
            </a:r>
            <a:r>
              <a:rPr lang="ja-JP" altLang="en-US" sz="2000" dirty="0" smtClean="0">
                <a:solidFill>
                  <a:srgbClr val="FF0000"/>
                </a:solidFill>
              </a:rPr>
              <a:t>願（ねが）</a:t>
            </a:r>
            <a:r>
              <a:rPr lang="ja-JP" altLang="en-US" sz="2000" dirty="0" smtClean="0"/>
              <a:t>いします</a:t>
            </a:r>
            <a:r>
              <a:rPr lang="ja-JP" altLang="en-US" sz="2000" dirty="0" smtClean="0"/>
              <a:t>。</a:t>
            </a:r>
            <a:endParaRPr lang="en-US" altLang="ja-JP" sz="2000" dirty="0" smtClean="0"/>
          </a:p>
          <a:p>
            <a:pPr>
              <a:lnSpc>
                <a:spcPts val="2400"/>
              </a:lnSpc>
            </a:pPr>
            <a:endParaRPr lang="en-AU" altLang="ja-JP" sz="2000" dirty="0" smtClean="0"/>
          </a:p>
          <a:p>
            <a:pPr>
              <a:lnSpc>
                <a:spcPts val="2400"/>
              </a:lnSpc>
            </a:pPr>
            <a:r>
              <a:rPr lang="ja-JP" altLang="en-US" sz="2000" dirty="0" smtClean="0"/>
              <a:t>はじめまして。</a:t>
            </a:r>
            <a:r>
              <a:rPr lang="en-AU" altLang="ja-JP" sz="2000" dirty="0" smtClean="0"/>
              <a:t>Katie</a:t>
            </a:r>
            <a:r>
              <a:rPr lang="ja-JP" altLang="en-US" sz="2000" dirty="0" smtClean="0"/>
              <a:t>です。オーストラリア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oosutoraria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じ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です。し</a:t>
            </a:r>
            <a:r>
              <a:rPr lang="ja-JP" altLang="en-US" sz="2000" dirty="0" smtClean="0">
                <a:solidFill>
                  <a:srgbClr val="DB23E5"/>
                </a:solidFill>
              </a:rPr>
              <a:t>ゅ</a:t>
            </a:r>
            <a:r>
              <a:rPr lang="ja-JP" altLang="en-US" sz="2000" dirty="0" smtClean="0">
                <a:solidFill>
                  <a:srgbClr val="FF0000"/>
                </a:solidFill>
              </a:rPr>
              <a:t>っ</a:t>
            </a:r>
            <a:r>
              <a:rPr lang="ja-JP" altLang="en-US" sz="2000" dirty="0" smtClean="0"/>
              <a:t>し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>
                <a:solidFill>
                  <a:srgbClr val="FF6600"/>
                </a:solidFill>
              </a:rPr>
              <a:t>は</a:t>
            </a:r>
            <a:r>
              <a:rPr lang="ja-JP" altLang="en-US" sz="2000" dirty="0" smtClean="0"/>
              <a:t>　オレンジ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orenji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です。いま　いちね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せ</a:t>
            </a:r>
            <a:r>
              <a:rPr lang="ja-JP" altLang="en-US" sz="2000" dirty="0" smtClean="0">
                <a:solidFill>
                  <a:srgbClr val="008000"/>
                </a:solidFill>
              </a:rPr>
              <a:t>い</a:t>
            </a:r>
            <a:r>
              <a:rPr lang="ja-JP" altLang="en-US" sz="2000" dirty="0" smtClean="0"/>
              <a:t>です。せ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こ</a:t>
            </a:r>
            <a:r>
              <a:rPr lang="ja-JP" altLang="en-US" sz="2000" dirty="0" smtClean="0">
                <a:solidFill>
                  <a:srgbClr val="008000"/>
                </a:solidFill>
              </a:rPr>
              <a:t>う</a:t>
            </a:r>
            <a:r>
              <a:rPr lang="ja-JP" altLang="en-US" sz="2000" dirty="0" smtClean="0">
                <a:solidFill>
                  <a:srgbClr val="FF6600"/>
                </a:solidFill>
              </a:rPr>
              <a:t>は</a:t>
            </a:r>
            <a:r>
              <a:rPr lang="ja-JP" altLang="en-US" sz="2000" dirty="0" smtClean="0"/>
              <a:t>　まだ　ありませ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。ぶ</a:t>
            </a:r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がくぶの　がくせ</a:t>
            </a:r>
            <a:r>
              <a:rPr lang="ja-JP" altLang="en-US" sz="2000" dirty="0" smtClean="0">
                <a:solidFill>
                  <a:srgbClr val="008000"/>
                </a:solidFill>
              </a:rPr>
              <a:t>い</a:t>
            </a:r>
            <a:r>
              <a:rPr lang="ja-JP" altLang="en-US" sz="2000" dirty="0" smtClean="0"/>
              <a:t>です。</a:t>
            </a:r>
            <a:endParaRPr lang="en-AU" altLang="ja-JP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16892"/>
            <a:ext cx="4351330" cy="5335954"/>
          </a:xfrm>
          <a:solidFill>
            <a:srgbClr val="FFFEA8"/>
          </a:solidFill>
        </p:spPr>
        <p:txBody>
          <a:bodyPr>
            <a:normAutofit/>
          </a:bodyPr>
          <a:lstStyle/>
          <a:p>
            <a:r>
              <a:rPr lang="en-AU" altLang="ja-JP" sz="2000" i="1" u="sng" dirty="0" smtClean="0"/>
              <a:t>Don’t worry about how you type your name in Japanese yet.</a:t>
            </a:r>
          </a:p>
          <a:p>
            <a:r>
              <a:rPr lang="en-AU" altLang="ja-JP" sz="2000" dirty="0" smtClean="0"/>
              <a:t>Use </a:t>
            </a:r>
            <a:r>
              <a:rPr lang="ja-JP" altLang="en-US" sz="2000" dirty="0" smtClean="0"/>
              <a:t>きょうかしょ</a:t>
            </a:r>
            <a:r>
              <a:rPr lang="en-AU" altLang="ja-JP" sz="2000" dirty="0" smtClean="0"/>
              <a:t> as your dictionary</a:t>
            </a:r>
          </a:p>
          <a:p>
            <a:r>
              <a:rPr lang="en-US" sz="2000" dirty="0"/>
              <a:t>Particle </a:t>
            </a:r>
            <a:r>
              <a:rPr lang="ja-JP" altLang="en-US" sz="2000" dirty="0" smtClean="0">
                <a:solidFill>
                  <a:srgbClr val="FF6600"/>
                </a:solidFill>
              </a:rPr>
              <a:t>は</a:t>
            </a:r>
            <a:r>
              <a:rPr lang="en-US" altLang="ja-JP" sz="2000" dirty="0" smtClean="0">
                <a:solidFill>
                  <a:srgbClr val="FF6600"/>
                </a:solidFill>
              </a:rPr>
              <a:t> </a:t>
            </a:r>
            <a:r>
              <a:rPr lang="en-US" altLang="ja-JP" sz="2000" dirty="0" smtClean="0"/>
              <a:t>=</a:t>
            </a:r>
            <a:r>
              <a:rPr lang="en-AU" altLang="ja-JP" sz="2000" dirty="0" smtClean="0"/>
              <a:t>ha</a:t>
            </a:r>
            <a:endParaRPr lang="en-AU" altLang="ja-JP" sz="2000" dirty="0"/>
          </a:p>
          <a:p>
            <a:r>
              <a:rPr lang="en-AU" altLang="ja-JP" sz="2000" dirty="0" smtClean="0"/>
              <a:t>Double consonants:</a:t>
            </a:r>
            <a:r>
              <a:rPr lang="en-US" altLang="ja-JP" sz="2000" dirty="0" smtClean="0"/>
              <a:t> </a:t>
            </a:r>
            <a:br>
              <a:rPr lang="en-US" altLang="ja-JP" sz="2000" dirty="0" smtClean="0"/>
            </a:br>
            <a:r>
              <a:rPr lang="ja-JP" altLang="en-US" sz="2000" dirty="0" smtClean="0"/>
              <a:t>さ</a:t>
            </a:r>
            <a:r>
              <a:rPr lang="ja-JP" altLang="en-US" sz="2000" dirty="0" smtClean="0">
                <a:solidFill>
                  <a:srgbClr val="FF0000"/>
                </a:solidFill>
              </a:rPr>
              <a:t>っ</a:t>
            </a:r>
            <a:r>
              <a:rPr lang="ja-JP" altLang="en-US" sz="2000" dirty="0" smtClean="0"/>
              <a:t>ぽろ＝</a:t>
            </a:r>
            <a:r>
              <a:rPr lang="en-AU" altLang="ja-JP" sz="2000" dirty="0" err="1" smtClean="0"/>
              <a:t>sa</a:t>
            </a:r>
            <a:r>
              <a:rPr lang="en-AU" altLang="ja-JP" sz="2000" dirty="0" err="1" smtClean="0">
                <a:solidFill>
                  <a:srgbClr val="FF0000"/>
                </a:solidFill>
              </a:rPr>
              <a:t>pp</a:t>
            </a:r>
            <a:r>
              <a:rPr lang="en-AU" altLang="ja-JP" sz="2000" dirty="0" err="1" smtClean="0"/>
              <a:t>oro</a:t>
            </a:r>
            <a:endParaRPr lang="en-AU" altLang="ja-JP" sz="2000" dirty="0" smtClean="0"/>
          </a:p>
          <a:p>
            <a:r>
              <a:rPr lang="en-AU" sz="2000" dirty="0" smtClean="0"/>
              <a:t>Long vowels: </a:t>
            </a:r>
            <a:br>
              <a:rPr lang="en-AU" sz="2000" dirty="0" smtClean="0"/>
            </a:br>
            <a:r>
              <a:rPr lang="ja-JP" altLang="en-US" sz="2000" dirty="0" smtClean="0"/>
              <a:t>せんこ</a:t>
            </a:r>
            <a:r>
              <a:rPr lang="ja-JP" altLang="en-US" sz="2000" dirty="0" smtClean="0">
                <a:solidFill>
                  <a:srgbClr val="008000"/>
                </a:solidFill>
              </a:rPr>
              <a:t>う</a:t>
            </a:r>
            <a:r>
              <a:rPr lang="ja-JP" altLang="en-US" sz="2000" dirty="0" smtClean="0"/>
              <a:t>＝</a:t>
            </a:r>
            <a:r>
              <a:rPr lang="en-AU" altLang="ja-JP" sz="2000" dirty="0" err="1" smtClean="0"/>
              <a:t>senko</a:t>
            </a:r>
            <a:r>
              <a:rPr lang="en-AU" altLang="ja-JP" sz="2000" i="1" dirty="0" err="1">
                <a:solidFill>
                  <a:srgbClr val="008000"/>
                </a:solidFill>
              </a:rPr>
              <a:t>o</a:t>
            </a:r>
            <a:endParaRPr lang="en-AU" altLang="ja-JP" sz="2000" i="1" dirty="0" smtClean="0">
              <a:solidFill>
                <a:srgbClr val="008000"/>
              </a:solidFill>
            </a:endParaRPr>
          </a:p>
          <a:p>
            <a:pPr>
              <a:buNone/>
            </a:pPr>
            <a:r>
              <a:rPr lang="en-US" altLang="ja-JP" sz="2000" dirty="0" smtClean="0"/>
              <a:t>     </a:t>
            </a:r>
            <a:r>
              <a:rPr lang="ja-JP" altLang="en-US" sz="2000" dirty="0" smtClean="0"/>
              <a:t>かいけ</a:t>
            </a:r>
            <a:r>
              <a:rPr lang="ja-JP" altLang="en-US" sz="2000" dirty="0" smtClean="0">
                <a:solidFill>
                  <a:srgbClr val="008000"/>
                </a:solidFill>
              </a:rPr>
              <a:t>い</a:t>
            </a:r>
            <a:r>
              <a:rPr lang="en-AU" altLang="ja-JP" sz="2000" dirty="0" smtClean="0"/>
              <a:t>=</a:t>
            </a:r>
            <a:r>
              <a:rPr lang="en-AU" altLang="ja-JP" sz="2000" dirty="0" err="1" smtClean="0"/>
              <a:t>kaike</a:t>
            </a:r>
            <a:r>
              <a:rPr lang="en-AU" altLang="ja-JP" sz="2000" i="1" dirty="0" err="1" smtClean="0">
                <a:solidFill>
                  <a:srgbClr val="008000"/>
                </a:solidFill>
              </a:rPr>
              <a:t>e</a:t>
            </a:r>
            <a:endParaRPr lang="en-AU" altLang="ja-JP" sz="2000" i="1" dirty="0" smtClean="0">
              <a:solidFill>
                <a:srgbClr val="008000"/>
              </a:solidFill>
            </a:endParaRPr>
          </a:p>
          <a:p>
            <a:r>
              <a:rPr lang="en-AU" altLang="ja-JP" sz="2000" dirty="0" smtClean="0"/>
              <a:t>Glides: </a:t>
            </a:r>
            <a:r>
              <a:rPr lang="ja-JP" altLang="en-US" sz="2000" dirty="0" smtClean="0"/>
              <a:t>し</a:t>
            </a:r>
            <a:r>
              <a:rPr lang="ja-JP" altLang="en-US" sz="2000" dirty="0" smtClean="0">
                <a:solidFill>
                  <a:srgbClr val="DB23E5"/>
                </a:solidFill>
              </a:rPr>
              <a:t>ゅ</a:t>
            </a:r>
            <a:r>
              <a:rPr lang="en-US" altLang="ja-JP" sz="2000" dirty="0" smtClean="0"/>
              <a:t>=</a:t>
            </a:r>
            <a:r>
              <a:rPr lang="en-US" altLang="ja-JP" sz="2000" dirty="0" err="1" smtClean="0"/>
              <a:t>shu</a:t>
            </a:r>
            <a:r>
              <a:rPr lang="en-US" altLang="ja-JP" sz="2000" dirty="0" smtClean="0"/>
              <a:t>; </a:t>
            </a:r>
            <a:r>
              <a:rPr lang="ja-JP" altLang="en-US" sz="2000" dirty="0" smtClean="0"/>
              <a:t>き</a:t>
            </a:r>
            <a:r>
              <a:rPr lang="ja-JP" altLang="en-US" sz="2000" dirty="0" smtClean="0">
                <a:solidFill>
                  <a:srgbClr val="DB23E5"/>
                </a:solidFill>
              </a:rPr>
              <a:t>ょ</a:t>
            </a:r>
            <a:r>
              <a:rPr lang="en-US" altLang="ja-JP" sz="2000" dirty="0" smtClean="0"/>
              <a:t>=</a:t>
            </a:r>
            <a:r>
              <a:rPr lang="en-US" altLang="ja-JP" sz="2000" dirty="0" err="1" smtClean="0"/>
              <a:t>kyo</a:t>
            </a:r>
            <a:endParaRPr lang="en-AU" altLang="ja-JP" sz="2000" dirty="0" smtClean="0"/>
          </a:p>
          <a:p>
            <a:r>
              <a:rPr lang="ja-JP" altLang="en-US" sz="2000" dirty="0" smtClean="0">
                <a:solidFill>
                  <a:srgbClr val="0000FF"/>
                </a:solidFill>
              </a:rPr>
              <a:t>ん</a:t>
            </a:r>
            <a:r>
              <a:rPr lang="ja-JP" altLang="en-US" sz="2000" dirty="0" smtClean="0"/>
              <a:t>　</a:t>
            </a:r>
            <a:r>
              <a:rPr lang="en-US" altLang="ja-JP" sz="2000" dirty="0" smtClean="0"/>
              <a:t>=</a:t>
            </a:r>
            <a:r>
              <a:rPr lang="en-US" altLang="ja-JP" sz="2000" dirty="0" err="1" smtClean="0"/>
              <a:t>nn</a:t>
            </a:r>
            <a:endParaRPr lang="en-US" altLang="ja-JP" sz="2000" dirty="0" smtClean="0"/>
          </a:p>
          <a:p>
            <a:r>
              <a:rPr lang="en-US" altLang="ja-JP" sz="2000" dirty="0" smtClean="0">
                <a:solidFill>
                  <a:srgbClr val="FF0000"/>
                </a:solidFill>
              </a:rPr>
              <a:t>Kanji</a:t>
            </a:r>
            <a:r>
              <a:rPr lang="en-US" altLang="ja-JP" sz="2000" dirty="0" smtClean="0"/>
              <a:t>: supply reading</a:t>
            </a:r>
            <a:endParaRPr lang="en-AU" altLang="ja-JP" sz="2000" dirty="0" smtClean="0"/>
          </a:p>
          <a:p>
            <a:r>
              <a:rPr lang="en-AU" altLang="ja-JP" sz="2000" dirty="0" smtClean="0"/>
              <a:t>Katakana: use shift</a:t>
            </a:r>
          </a:p>
          <a:p>
            <a:r>
              <a:rPr lang="en-AU" altLang="ja-JP" sz="2000" dirty="0" smtClean="0"/>
              <a:t>Long vowel: </a:t>
            </a:r>
            <a:r>
              <a:rPr lang="ja-JP" altLang="en-US" sz="2000" dirty="0" smtClean="0"/>
              <a:t>ー　</a:t>
            </a:r>
            <a:r>
              <a:rPr lang="en-US" altLang="ja-JP" sz="2000" dirty="0" smtClean="0"/>
              <a:t>(next to 0)</a:t>
            </a:r>
            <a:endParaRPr lang="en-AU" altLang="ja-JP" sz="2000" dirty="0" smtClean="0"/>
          </a:p>
          <a:p>
            <a:pPr>
              <a:buNone/>
            </a:pPr>
            <a:endParaRPr lang="en-AU" altLang="ja-JP" dirty="0" smtClean="0"/>
          </a:p>
          <a:p>
            <a:pPr>
              <a:buNone/>
            </a:pPr>
            <a:endParaRPr lang="en-AU" altLang="ja-JP" dirty="0" smtClean="0"/>
          </a:p>
          <a:p>
            <a:pPr>
              <a:buNone/>
            </a:pPr>
            <a:endParaRPr lang="en-AU" altLang="ja-JP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1618F-356C-D544-BA68-14EA5B42943C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95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Visiting your teacher’s room</a:t>
            </a:r>
            <a:r>
              <a:rPr lang="ja-JP" altLang="en-US" dirty="0" smtClean="0"/>
              <a:t>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86" y="1600200"/>
            <a:ext cx="9056913" cy="4525963"/>
          </a:xfrm>
        </p:spPr>
        <p:txBody>
          <a:bodyPr/>
          <a:lstStyle/>
          <a:p>
            <a:r>
              <a:rPr lang="ja-JP" altLang="en-US" dirty="0" smtClean="0"/>
              <a:t>男子、よい例悪い例</a:t>
            </a:r>
            <a:endParaRPr lang="en-AU" altLang="ja-JP" dirty="0" smtClean="0"/>
          </a:p>
          <a:p>
            <a:r>
              <a:rPr lang="en-AU" altLang="ja-JP" dirty="0">
                <a:hlinkClick r:id="rId2"/>
              </a:rPr>
              <a:t>http://www.youtube.com/watch?v=</a:t>
            </a:r>
            <a:r>
              <a:rPr lang="en-AU" altLang="ja-JP" dirty="0" smtClean="0">
                <a:hlinkClick r:id="rId2"/>
              </a:rPr>
              <a:t>hn6dd_1T130</a:t>
            </a:r>
            <a:endParaRPr lang="en-AU" altLang="ja-JP" dirty="0" smtClean="0"/>
          </a:p>
          <a:p>
            <a:r>
              <a:rPr lang="en-AU" altLang="ja-JP" dirty="0" smtClean="0"/>
              <a:t>(3:47</a:t>
            </a:r>
            <a:r>
              <a:rPr lang="en-AU" altLang="ja-JP" dirty="0" smtClean="0"/>
              <a:t>)</a:t>
            </a:r>
          </a:p>
          <a:p>
            <a:endParaRPr lang="en-AU" altLang="ja-JP" dirty="0"/>
          </a:p>
          <a:p>
            <a:r>
              <a:rPr lang="en-AU" altLang="ja-JP" dirty="0" smtClean="0"/>
              <a:t>The magic words</a:t>
            </a:r>
          </a:p>
          <a:p>
            <a:pPr marL="0" indent="0">
              <a:buNone/>
            </a:pPr>
            <a:r>
              <a:rPr lang="ja-JP" altLang="en-US" sz="3600" dirty="0" smtClean="0"/>
              <a:t>「</a:t>
            </a:r>
            <a:r>
              <a:rPr lang="ja-JP" altLang="en-US" sz="3600" dirty="0" smtClean="0"/>
              <a:t>えいごで　はなしても　いいですか。」</a:t>
            </a:r>
            <a:r>
              <a:rPr lang="ja-JP" altLang="en-US" sz="3600" dirty="0"/>
              <a:t>　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dirty="0" smtClean="0"/>
              <a:t>    May I speak in English?</a:t>
            </a:r>
            <a:endParaRPr lang="en-AU" altLang="ja-JP" dirty="0" smtClean="0"/>
          </a:p>
          <a:p>
            <a:endParaRPr lang="en-AU" altLang="ja-JP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6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26098" y="2867877"/>
            <a:ext cx="4054203" cy="3086042"/>
          </a:xfrm>
          <a:prstGeom prst="rect">
            <a:avLst/>
          </a:prstGeom>
          <a:solidFill>
            <a:srgbClr val="3366FF">
              <a:alpha val="1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99358" y="1442330"/>
            <a:ext cx="7313612" cy="1470025"/>
          </a:xfrm>
        </p:spPr>
        <p:txBody>
          <a:bodyPr/>
          <a:lstStyle/>
          <a:p>
            <a:pPr marL="0" indent="0"/>
            <a:r>
              <a:rPr lang="en-US" dirty="0" smtClean="0"/>
              <a:t>Visiting </a:t>
            </a:r>
            <a:r>
              <a:rPr lang="ja-JP" altLang="en-US" dirty="0" smtClean="0"/>
              <a:t>せんせいの　へや　</a:t>
            </a:r>
            <a:r>
              <a:rPr lang="en-AU" altLang="ja-JP" dirty="0" err="1" smtClean="0"/>
              <a:t>c/n</a:t>
            </a:r>
            <a:r>
              <a:rPr lang="en-AU" altLang="ja-JP" dirty="0" smtClean="0"/>
              <a:t> p.41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>
                <a:solidFill>
                  <a:srgbClr val="0000FF"/>
                </a:solidFill>
              </a:rPr>
              <a:t>：</a:t>
            </a:r>
            <a:r>
              <a:rPr lang="en-US" sz="2400" dirty="0">
                <a:solidFill>
                  <a:srgbClr val="0000FF"/>
                </a:solidFill>
              </a:rPr>
              <a:t> Knock, knock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T: </a:t>
            </a:r>
            <a:r>
              <a:rPr lang="ja-JP" altLang="en-US" sz="2400" dirty="0"/>
              <a:t>はい。</a:t>
            </a:r>
            <a:r>
              <a:rPr lang="en-AU" altLang="ja-JP" sz="2400" dirty="0"/>
              <a:t/>
            </a:r>
            <a:br>
              <a:rPr lang="en-AU" altLang="ja-JP" sz="2400" dirty="0"/>
            </a:br>
            <a:r>
              <a:rPr lang="en-AU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：しつれい</a:t>
            </a:r>
            <a:r>
              <a:rPr lang="ja-JP" altLang="en-US" sz="2400" dirty="0">
                <a:solidFill>
                  <a:srgbClr val="0000FF"/>
                </a:solidFill>
              </a:rPr>
              <a:t>します。</a:t>
            </a:r>
            <a:r>
              <a:rPr lang="en-AU" altLang="ja-JP" sz="2400" dirty="0"/>
              <a:t/>
            </a:r>
            <a:br>
              <a:rPr lang="en-AU" altLang="ja-JP" sz="2400" dirty="0"/>
            </a:br>
            <a:r>
              <a:rPr lang="en-US" altLang="ja-JP" sz="2400" dirty="0"/>
              <a:t>T</a:t>
            </a:r>
            <a:r>
              <a:rPr lang="ja-JP" altLang="en-US" sz="2400" dirty="0"/>
              <a:t>：どうぞ。</a:t>
            </a:r>
            <a:r>
              <a:rPr lang="en-AU" altLang="ja-JP" sz="2400" dirty="0"/>
              <a:t/>
            </a:r>
            <a:br>
              <a:rPr lang="en-AU" altLang="ja-JP" sz="2400" dirty="0"/>
            </a:br>
            <a:r>
              <a:rPr lang="en-US" altLang="ja-JP" sz="2400" dirty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：はい、せんせい、</a:t>
            </a:r>
            <a:r>
              <a:rPr lang="ja-JP" altLang="en-US" sz="2400" u="sng" dirty="0" smtClean="0">
                <a:solidFill>
                  <a:srgbClr val="DB23E5"/>
                </a:solidFill>
              </a:rPr>
              <a:t>さくらぐみ</a:t>
            </a:r>
            <a:r>
              <a:rPr lang="ja-JP" altLang="en-US" sz="2400" u="sng" dirty="0" smtClean="0">
                <a:solidFill>
                  <a:srgbClr val="0000FF"/>
                </a:solidFill>
              </a:rPr>
              <a:t>の　</a:t>
            </a:r>
            <a:r>
              <a:rPr lang="ja-JP" altLang="en-US" sz="2400" u="sng" dirty="0" smtClean="0">
                <a:solidFill>
                  <a:srgbClr val="1ED122"/>
                </a:solidFill>
              </a:rPr>
              <a:t>レベッカ</a:t>
            </a:r>
            <a:r>
              <a:rPr lang="en-US" altLang="ja-JP" sz="2400" u="sng" dirty="0" smtClean="0">
                <a:solidFill>
                  <a:srgbClr val="1ED122"/>
                </a:solidFill>
              </a:rPr>
              <a:t>(Rebecca)</a:t>
            </a:r>
            <a:r>
              <a:rPr lang="ja-JP" altLang="en-US" sz="2400" u="sng" dirty="0" smtClean="0">
                <a:solidFill>
                  <a:srgbClr val="0000FF"/>
                </a:solidFill>
              </a:rPr>
              <a:t>です</a:t>
            </a:r>
            <a:r>
              <a:rPr lang="ja-JP" altLang="en-US" sz="2400" u="sng" dirty="0" smtClean="0">
                <a:solidFill>
                  <a:srgbClr val="0000FF"/>
                </a:solidFill>
              </a:rPr>
              <a:t>。</a:t>
            </a:r>
            <a:r>
              <a:rPr lang="ja-JP" altLang="en-US" sz="2400" dirty="0" smtClean="0">
                <a:solidFill>
                  <a:srgbClr val="0000FF"/>
                </a:solidFill>
              </a:rPr>
              <a:t>いま</a:t>
            </a:r>
            <a:r>
              <a:rPr lang="ja-JP" altLang="en-US" sz="2400" dirty="0" smtClean="0">
                <a:solidFill>
                  <a:srgbClr val="0000FF"/>
                </a:solidFill>
              </a:rPr>
              <a:t>　ちょっと</a:t>
            </a:r>
            <a:r>
              <a:rPr lang="ja-JP" altLang="en-US" sz="2400" dirty="0">
                <a:solidFill>
                  <a:srgbClr val="0000FF"/>
                </a:solidFill>
              </a:rPr>
              <a:t>、よろしいですか</a:t>
            </a:r>
            <a:r>
              <a:rPr lang="ja-JP" altLang="en-US" sz="2400" dirty="0" smtClean="0">
                <a:solidFill>
                  <a:srgbClr val="0000FF"/>
                </a:solidFill>
              </a:rPr>
              <a:t>。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type="subTitle" idx="1"/>
          </p:nvPr>
        </p:nvSpPr>
        <p:spPr>
          <a:xfrm>
            <a:off x="455613" y="2967241"/>
            <a:ext cx="4050570" cy="17526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 smtClean="0"/>
              <a:t>T</a:t>
            </a:r>
            <a:r>
              <a:rPr lang="ja-JP" altLang="en-US" sz="2400" dirty="0" smtClean="0"/>
              <a:t>：あ、いまは、ちょっと。。</a:t>
            </a:r>
            <a:endParaRPr lang="en-AU" altLang="ja-JP" sz="2400" dirty="0" smtClean="0"/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：ああ、そうですか。</a:t>
            </a:r>
            <a:r>
              <a:rPr lang="en-AU" altLang="ja-JP" sz="2400" dirty="0" smtClean="0">
                <a:solidFill>
                  <a:srgbClr val="0000FF"/>
                </a:solidFill>
              </a:rPr>
              <a:t/>
            </a:r>
            <a:br>
              <a:rPr lang="en-AU" altLang="ja-JP" sz="2400" dirty="0" smtClean="0">
                <a:solidFill>
                  <a:srgbClr val="0000FF"/>
                </a:solidFill>
              </a:rPr>
            </a:br>
            <a:r>
              <a:rPr lang="ja-JP" altLang="en-US" sz="2400" dirty="0" smtClean="0">
                <a:solidFill>
                  <a:srgbClr val="0000FF"/>
                </a:solidFill>
              </a:rPr>
              <a:t>いつが　よろしいですか。</a:t>
            </a:r>
            <a:endParaRPr lang="en-AU" altLang="ja-JP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T</a:t>
            </a:r>
            <a:r>
              <a:rPr lang="ja-JP" altLang="en-US" sz="2400" dirty="0" smtClean="0"/>
              <a:t>：そうですねえ。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じごろ</a:t>
            </a:r>
            <a:r>
              <a:rPr lang="ja-JP" altLang="ja-JP" sz="2400" dirty="0"/>
              <a:t>　</a:t>
            </a:r>
            <a:r>
              <a:rPr lang="ja-JP" altLang="en-US" sz="2400" dirty="0" smtClean="0"/>
              <a:t>きてください。</a:t>
            </a:r>
            <a:endParaRPr lang="en-AU" altLang="ja-JP" sz="2400" dirty="0" smtClean="0"/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：はい</a:t>
            </a:r>
            <a:r>
              <a:rPr lang="ja-JP" altLang="en-US" dirty="0" smtClean="0">
                <a:solidFill>
                  <a:srgbClr val="0000FF"/>
                </a:solidFill>
              </a:rPr>
              <a:t>。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61618F-356C-D544-BA68-14EA5B42943C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543289" y="2920425"/>
            <a:ext cx="4252368" cy="2417763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 smtClean="0"/>
              <a:t>T</a:t>
            </a:r>
            <a:r>
              <a:rPr lang="ja-JP" altLang="en-US" sz="2400" dirty="0" smtClean="0"/>
              <a:t>：ええ、いいですよ。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：えいごで　はなしても　いいですか。</a:t>
            </a:r>
            <a:endParaRPr lang="en-US" altLang="ja-JP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T</a:t>
            </a:r>
            <a:r>
              <a:rPr lang="ja-JP" altLang="en-US" sz="2400" dirty="0" smtClean="0"/>
              <a:t>：ええ、いいですよ。</a:t>
            </a:r>
            <a:endParaRPr lang="en-AU" altLang="ja-JP" sz="2400" dirty="0" smtClean="0"/>
          </a:p>
          <a:p>
            <a:pPr marL="0" indent="0">
              <a:buNone/>
            </a:pPr>
            <a:r>
              <a:rPr lang="en-US" sz="2400" dirty="0" smtClean="0"/>
              <a:t>Conversation …..</a:t>
            </a: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：ありがとうございました。</a:t>
            </a:r>
            <a:endParaRPr lang="en-AU" altLang="ja-JP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/>
              <a:t>T</a:t>
            </a:r>
            <a:r>
              <a:rPr lang="ja-JP" altLang="en-US" sz="2400" dirty="0" smtClean="0"/>
              <a:t>：</a:t>
            </a:r>
            <a:r>
              <a:rPr lang="ja-JP" altLang="en-US" dirty="0" smtClean="0"/>
              <a:t>いいえ</a:t>
            </a:r>
            <a:r>
              <a:rPr lang="ja-JP" altLang="en-US" sz="2400" dirty="0" smtClean="0"/>
              <a:t>。</a:t>
            </a:r>
            <a:endParaRPr lang="en-US" sz="2400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499358" y="5899585"/>
            <a:ext cx="4607630" cy="92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altLang="ja-JP" sz="2400" dirty="0" smtClean="0">
                <a:solidFill>
                  <a:srgbClr val="0000FF"/>
                </a:solidFill>
              </a:rPr>
              <a:t>S</a:t>
            </a:r>
            <a:r>
              <a:rPr lang="ja-JP" altLang="en-US" sz="2400" dirty="0" smtClean="0">
                <a:solidFill>
                  <a:srgbClr val="0000FF"/>
                </a:solidFill>
              </a:rPr>
              <a:t>：じゃあ、しつれいします。</a:t>
            </a:r>
            <a:endParaRPr lang="en-AU" altLang="ja-JP" sz="2400" dirty="0" smtClean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altLang="ja-JP" sz="2400" dirty="0" smtClean="0"/>
              <a:t>T</a:t>
            </a:r>
            <a:r>
              <a:rPr lang="ja-JP" altLang="en-US" sz="2400" dirty="0" smtClean="0"/>
              <a:t>：はい。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55613" y="2920425"/>
            <a:ext cx="3972560" cy="2615308"/>
          </a:xfrm>
          <a:prstGeom prst="rect">
            <a:avLst/>
          </a:prstGeom>
          <a:solidFill>
            <a:srgbClr val="FF6600">
              <a:alpha val="1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1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605" y="274638"/>
            <a:ext cx="7143433" cy="807402"/>
          </a:xfrm>
        </p:spPr>
        <p:txBody>
          <a:bodyPr/>
          <a:lstStyle/>
          <a:p>
            <a:pPr eaLnBrk="1" hangingPunct="1"/>
            <a:r>
              <a:rPr lang="ja-JP" altLang="en-US" dirty="0" smtClean="0"/>
              <a:t>けいすけ　と　クリスティーナ</a:t>
            </a:r>
            <a:endParaRPr lang="en-US" dirty="0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5613" y="1295400"/>
            <a:ext cx="8226425" cy="4525963"/>
          </a:xfrm>
        </p:spPr>
        <p:txBody>
          <a:bodyPr/>
          <a:lstStyle/>
          <a:p>
            <a:r>
              <a:rPr lang="en-AU" b="1" dirty="0"/>
              <a:t>Episode 2: On the day of the Big Bento Lunch Fundraiser, Keisuke spots Christina </a:t>
            </a:r>
            <a:r>
              <a:rPr lang="en-US" b="1" dirty="0"/>
              <a:t>in front of the library</a:t>
            </a:r>
            <a:r>
              <a:rPr lang="en-AU" b="1" dirty="0"/>
              <a:t>, queuing up to buy a Bento box.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さいふ　</a:t>
            </a:r>
            <a:r>
              <a:rPr lang="en-AU" dirty="0"/>
              <a:t>wallet</a:t>
            </a:r>
          </a:p>
          <a:p>
            <a:r>
              <a:rPr lang="en-US" dirty="0"/>
              <a:t>〜くん</a:t>
            </a:r>
            <a:r>
              <a:rPr lang="en-AU" dirty="0"/>
              <a:t> suffix used instead of </a:t>
            </a:r>
            <a:r>
              <a:rPr lang="en-US" dirty="0"/>
              <a:t>〜さん</a:t>
            </a:r>
            <a:r>
              <a:rPr lang="en-AU" dirty="0"/>
              <a:t>, often used for addressing boys</a:t>
            </a:r>
            <a:endParaRPr lang="en-US" dirty="0"/>
          </a:p>
          <a:p>
            <a:r>
              <a:rPr lang="ja-JP" altLang="en-US" dirty="0"/>
              <a:t>せんぱい　</a:t>
            </a:r>
            <a:r>
              <a:rPr lang="en-AU" dirty="0"/>
              <a:t>senior</a:t>
            </a:r>
            <a:endParaRPr lang="en-US" dirty="0"/>
          </a:p>
          <a:p>
            <a:r>
              <a:rPr lang="ja-JP" altLang="en-US" dirty="0"/>
              <a:t>じゅうごドル</a:t>
            </a:r>
            <a:r>
              <a:rPr lang="en-AU" dirty="0"/>
              <a:t> $15</a:t>
            </a:r>
            <a:r>
              <a:rPr lang="ja-JP" altLang="en-US" dirty="0"/>
              <a:t>　にじゅうドル</a:t>
            </a:r>
            <a:r>
              <a:rPr lang="en-AU" dirty="0"/>
              <a:t> $20</a:t>
            </a:r>
            <a:r>
              <a:rPr lang="ja-JP" altLang="en-US" dirty="0"/>
              <a:t>　ごドル</a:t>
            </a:r>
            <a:r>
              <a:rPr lang="en-AU" dirty="0"/>
              <a:t> $5</a:t>
            </a:r>
          </a:p>
          <a:p>
            <a:r>
              <a:rPr lang="ja-JP" altLang="en-US" dirty="0"/>
              <a:t>たかい</a:t>
            </a:r>
            <a:r>
              <a:rPr lang="en-AU" dirty="0"/>
              <a:t> expensive</a:t>
            </a:r>
            <a:endParaRPr lang="en-US" dirty="0"/>
          </a:p>
          <a:p>
            <a:pPr eaLnBrk="1" hangingPunct="1"/>
            <a:endParaRPr lang="en-US" altLang="ja-JP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79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81" y="922916"/>
            <a:ext cx="8229600" cy="4136764"/>
          </a:xfrm>
        </p:spPr>
        <p:txBody>
          <a:bodyPr/>
          <a:lstStyle/>
          <a:p>
            <a:r>
              <a:rPr lang="en-US" dirty="0" smtClean="0"/>
              <a:t>Before the Tutorial and Seminar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rgbClr val="0000FF"/>
                </a:solidFill>
              </a:rPr>
              <a:t>Review </a:t>
            </a:r>
            <a:r>
              <a:rPr lang="en-US" sz="2400" b="1" dirty="0">
                <a:solidFill>
                  <a:srgbClr val="0000FF"/>
                </a:solidFill>
              </a:rPr>
              <a:t>the lecture </a:t>
            </a:r>
            <a:r>
              <a:rPr lang="en-US" sz="2400" b="1" dirty="0" smtClean="0">
                <a:solidFill>
                  <a:srgbClr val="0000FF"/>
                </a:solidFill>
              </a:rPr>
              <a:t>materials</a:t>
            </a:r>
            <a:r>
              <a:rPr lang="en-US" sz="2400" b="1" dirty="0" smtClean="0">
                <a:solidFill>
                  <a:srgbClr val="0000FF"/>
                </a:solidFill>
              </a:rPr>
              <a:t>, textbook</a:t>
            </a:r>
            <a:r>
              <a:rPr lang="en-US" sz="2400" b="1" smtClean="0">
                <a:solidFill>
                  <a:srgbClr val="0000FF"/>
                </a:solidFill>
              </a:rPr>
              <a:t>, c/n,</a:t>
            </a:r>
            <a:r>
              <a:rPr lang="en-US" sz="2400" b="1" dirty="0" smtClean="0">
                <a:solidFill>
                  <a:srgbClr val="0000FF"/>
                </a:solidFill>
              </a:rPr>
              <a:t/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>do your 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しゅくだい</a:t>
            </a:r>
            <a:r>
              <a:rPr lang="en-US" altLang="ja-JP" sz="2400" b="1" dirty="0" smtClean="0">
                <a:solidFill>
                  <a:srgbClr val="0000FF"/>
                </a:solidFill>
              </a:rPr>
              <a:t>,</a:t>
            </a:r>
            <a:r>
              <a:rPr lang="en-US" sz="2400" b="1" dirty="0" smtClean="0">
                <a:solidFill>
                  <a:srgbClr val="0000FF"/>
                </a:solidFill>
              </a:rPr>
              <a:t> and</a:t>
            </a:r>
            <a:br>
              <a:rPr lang="en-US" sz="2400" b="1" dirty="0" smtClean="0">
                <a:solidFill>
                  <a:srgbClr val="0000FF"/>
                </a:solidFill>
              </a:rPr>
            </a:br>
            <a:r>
              <a:rPr lang="en-US" sz="2400" b="1" dirty="0" smtClean="0">
                <a:solidFill>
                  <a:srgbClr val="0000FF"/>
                </a:solidFill>
              </a:rPr>
              <a:t>Learn to be able to read </a:t>
            </a:r>
            <a:r>
              <a:rPr lang="en-AU" sz="2400" b="1" dirty="0" smtClean="0">
                <a:solidFill>
                  <a:srgbClr val="0000FF"/>
                </a:solidFill>
              </a:rPr>
              <a:t>and write </a:t>
            </a:r>
            <a:r>
              <a:rPr lang="ja-JP" altLang="en-US" sz="2400" b="1" dirty="0" smtClean="0">
                <a:solidFill>
                  <a:srgbClr val="0000FF"/>
                </a:solidFill>
              </a:rPr>
              <a:t>ひらがな</a:t>
            </a:r>
            <a:r>
              <a:rPr lang="en-AU" altLang="ja-JP" sz="2400" b="1" dirty="0" smtClean="0">
                <a:solidFill>
                  <a:srgbClr val="0000FF"/>
                </a:solidFill>
              </a:rPr>
              <a:t>beautifully and fluently.</a:t>
            </a:r>
            <a:r>
              <a:rPr lang="en-AU" altLang="ja-JP" sz="2400" b="1" dirty="0" smtClean="0">
                <a:solidFill>
                  <a:srgbClr val="0000FF"/>
                </a:solidFill>
              </a:rPr>
              <a:t/>
            </a:r>
            <a:br>
              <a:rPr lang="en-AU" altLang="ja-JP" sz="2400" b="1" dirty="0" smtClean="0">
                <a:solidFill>
                  <a:srgbClr val="0000FF"/>
                </a:solidFill>
              </a:rPr>
            </a:br>
            <a:r>
              <a:rPr lang="en-US" altLang="ja-JP" sz="2400" b="1" dirty="0" smtClean="0">
                <a:solidFill>
                  <a:srgbClr val="FF0000"/>
                </a:solidFill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</a:rPr>
            </a:br>
            <a:r>
              <a:rPr lang="en-US" altLang="ja-JP" sz="2400" b="1" dirty="0" smtClean="0">
                <a:solidFill>
                  <a:srgbClr val="FF0000"/>
                </a:solidFill>
              </a:rPr>
              <a:t>Dictation Quiz at your own Tutorial classes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57795-53E1-6048-AD30-AF58E8E65D34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777" y="1028700"/>
            <a:ext cx="8596096" cy="1143000"/>
          </a:xfrm>
        </p:spPr>
        <p:txBody>
          <a:bodyPr/>
          <a:lstStyle/>
          <a:p>
            <a:r>
              <a:rPr lang="en-US" altLang="ja-JP" sz="4800" dirty="0" smtClean="0">
                <a:solidFill>
                  <a:srgbClr val="1ED122"/>
                </a:solidFill>
              </a:rPr>
              <a:t>Next Lecture</a:t>
            </a:r>
            <a:r>
              <a:rPr lang="ja-JP" altLang="en-US" sz="4800" dirty="0" smtClean="0">
                <a:solidFill>
                  <a:srgbClr val="1ED122"/>
                </a:solidFill>
              </a:rPr>
              <a:t>は</a:t>
            </a:r>
            <a:r>
              <a:rPr lang="ja-JP" altLang="en-US" sz="4800" dirty="0" smtClean="0">
                <a:solidFill>
                  <a:srgbClr val="1ED122"/>
                </a:solidFill>
              </a:rPr>
              <a:t>、</a:t>
            </a:r>
            <a:r>
              <a:rPr lang="en-US" altLang="ja-JP" sz="4800" dirty="0" smtClean="0">
                <a:solidFill>
                  <a:srgbClr val="1ED122"/>
                </a:solidFill>
              </a:rPr>
              <a:t>Lesson</a:t>
            </a:r>
            <a:r>
              <a:rPr lang="en-US" altLang="ja-JP" sz="4800" dirty="0" smtClean="0">
                <a:solidFill>
                  <a:srgbClr val="1ED122"/>
                </a:solidFill>
              </a:rPr>
              <a:t> </a:t>
            </a:r>
            <a:r>
              <a:rPr lang="en-US" altLang="ja-JP" sz="4800" dirty="0" smtClean="0">
                <a:solidFill>
                  <a:srgbClr val="1ED122"/>
                </a:solidFill>
              </a:rPr>
              <a:t>3</a:t>
            </a:r>
            <a:r>
              <a:rPr lang="ja-JP" altLang="en-US" sz="4800" dirty="0" smtClean="0">
                <a:solidFill>
                  <a:srgbClr val="1ED122"/>
                </a:solidFill>
              </a:rPr>
              <a:t>です。</a:t>
            </a:r>
            <a:endParaRPr lang="ja-JP" altLang="en-US" sz="4800" dirty="0">
              <a:solidFill>
                <a:srgbClr val="1ED12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ja-JP" sz="4000" dirty="0" smtClean="0"/>
          </a:p>
          <a:p>
            <a:pPr>
              <a:buNone/>
            </a:pPr>
            <a:r>
              <a:rPr lang="ja-JP" altLang="en-US" sz="4000" dirty="0" smtClean="0"/>
              <a:t>じゃあ、</a:t>
            </a:r>
            <a:r>
              <a:rPr lang="ja-JP" altLang="en-US" sz="4000" dirty="0" smtClean="0"/>
              <a:t>また</a:t>
            </a:r>
            <a:r>
              <a:rPr lang="en-US" altLang="ja-JP" sz="4000" dirty="0" smtClean="0"/>
              <a:t> </a:t>
            </a:r>
            <a:r>
              <a:rPr lang="ja-JP" altLang="en-US" sz="4000" dirty="0" smtClean="0"/>
              <a:t>らいしゅう。</a:t>
            </a:r>
            <a:r>
              <a:rPr lang="en-US" altLang="ja-JP" sz="4000" dirty="0" smtClean="0"/>
              <a:t>   </a:t>
            </a:r>
            <a:r>
              <a:rPr lang="en-US" altLang="ja-JP" sz="4000" dirty="0" smtClean="0"/>
              <a:t>	</a:t>
            </a:r>
          </a:p>
          <a:p>
            <a:pPr>
              <a:buNone/>
            </a:pPr>
            <a:endParaRPr lang="en-US" altLang="ja-JP" sz="4000" dirty="0" smtClean="0"/>
          </a:p>
          <a:p>
            <a:pPr>
              <a:buNone/>
            </a:pPr>
            <a:r>
              <a:rPr lang="ja-JP" altLang="en-US" sz="4000" dirty="0" smtClean="0"/>
              <a:t>ありがとうございました。</a:t>
            </a:r>
            <a:r>
              <a:rPr lang="en-AU" altLang="ja-JP" sz="4000" dirty="0" smtClean="0"/>
              <a:t>	</a:t>
            </a:r>
            <a:r>
              <a:rPr lang="ja-JP" altLang="en-US" sz="4000" dirty="0" smtClean="0"/>
              <a:t>　</a:t>
            </a:r>
            <a:endParaRPr lang="ja-JP" alt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36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635" y="365760"/>
            <a:ext cx="6945165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Beautiful </a:t>
            </a:r>
            <a:r>
              <a:rPr 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  <a:t>ひらがな</a:t>
            </a:r>
            <a:br>
              <a:rPr lang="en-US" dirty="0" smtClean="0">
                <a:latin typeface="ＤＦＰ教科書体W3" pitchFamily="96" charset="-128"/>
                <a:ea typeface="ＤＦＰ教科書体W3" pitchFamily="96" charset="-128"/>
                <a:cs typeface="ＤＦＰ教科書体W3" pitchFamily="96" charset="-128"/>
              </a:rPr>
            </a:br>
            <a:r>
              <a:rPr lang="en-US" dirty="0"/>
              <a:t> Stop, tick, flow, round/angle</a:t>
            </a:r>
            <a:endParaRPr lang="en-US" dirty="0" smtClean="0">
              <a:latin typeface="ＤＦＰ教科書体W3" pitchFamily="96" charset="-128"/>
              <a:ea typeface="ＤＦＰ教科書体W3" pitchFamily="96" charset="-128"/>
              <a:cs typeface="ＤＦＰ教科書体W3" pitchFamily="96" charset="-128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88325" y="1508760"/>
            <a:ext cx="8298475" cy="4847644"/>
          </a:xfrm>
        </p:spPr>
        <p:txBody>
          <a:bodyPr/>
          <a:lstStyle/>
          <a:p>
            <a:pPr eaLnBrk="1" hangingPunct="1"/>
            <a:r>
              <a:rPr lang="en-US" dirty="0" smtClean="0"/>
              <a:t/>
            </a:r>
            <a:br>
              <a:rPr lang="en-US" dirty="0" smtClean="0"/>
            </a:br>
            <a:r>
              <a:rPr lang="ja-JP" altLang="en-US" sz="15000" dirty="0" smtClean="0">
                <a:latin typeface="ヒラギノ明朝 Pro W6"/>
                <a:ea typeface="ヒラギノ明朝 Pro W6"/>
                <a:cs typeface="ヒラギノ明朝 Pro W6"/>
              </a:rPr>
              <a:t>ほまんみ</a:t>
            </a:r>
            <a:r>
              <a:rPr lang="en-US" altLang="ja-JP" sz="15000" dirty="0" smtClean="0">
                <a:latin typeface="ヒラギノ明朝 Pro W6"/>
                <a:ea typeface="ヒラギノ明朝 Pro W6"/>
                <a:cs typeface="ヒラギノ明朝 Pro W6"/>
              </a:rPr>
              <a:t/>
            </a:r>
            <a:br>
              <a:rPr lang="en-US" altLang="ja-JP" sz="15000" dirty="0" smtClean="0">
                <a:latin typeface="ヒラギノ明朝 Pro W6"/>
                <a:ea typeface="ヒラギノ明朝 Pro W6"/>
                <a:cs typeface="ヒラギノ明朝 Pro W6"/>
              </a:rPr>
            </a:br>
            <a:r>
              <a:rPr lang="ja-JP" altLang="en-US" sz="15000" dirty="0" smtClean="0">
                <a:latin typeface="ヒラギノ明朝 Pro W6"/>
                <a:ea typeface="ヒラギノ明朝 Pro W6"/>
                <a:cs typeface="ヒラギノ明朝 Pro W6"/>
              </a:rPr>
              <a:t>いしなへ</a:t>
            </a:r>
            <a:endParaRPr lang="en-AU" altLang="ja-JP" sz="15000" dirty="0" smtClean="0">
              <a:latin typeface="ヒラギノ明朝 Pro W6"/>
              <a:ea typeface="ヒラギノ明朝 Pro W6"/>
              <a:cs typeface="ヒラギノ明朝 Pro W6"/>
            </a:endParaRPr>
          </a:p>
          <a:p>
            <a:pPr marL="0" indent="0" eaLnBrk="1" hangingPunct="1">
              <a:buNone/>
            </a:pPr>
            <a:endParaRPr lang="en-AU" altLang="ja-JP" sz="1000" dirty="0" smtClean="0">
              <a:solidFill>
                <a:srgbClr val="DB23E5"/>
              </a:solidFill>
              <a:latin typeface="ヒラギノ明朝 Pro W6"/>
              <a:ea typeface="ヒラギノ明朝 Pro W6"/>
              <a:cs typeface="ヒラギノ明朝 Pro W6"/>
            </a:endParaRPr>
          </a:p>
          <a:p>
            <a:pPr eaLnBrk="1" hangingPunct="1"/>
            <a:endParaRPr lang="en-US" altLang="ja-JP" sz="15000" dirty="0" smtClean="0">
              <a:latin typeface="ヒラギノ明朝 Pro W6"/>
              <a:ea typeface="ヒラギノ明朝 Pro W6"/>
              <a:cs typeface="ヒラギノ明朝 Pro W6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44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00201" y="176212"/>
            <a:ext cx="6957660" cy="1042987"/>
          </a:xfrm>
        </p:spPr>
        <p:txBody>
          <a:bodyPr/>
          <a:lstStyle/>
          <a:p>
            <a:r>
              <a:rPr lang="en-AU" dirty="0" smtClean="0"/>
              <a:t>The BIG Sequence</a:t>
            </a:r>
            <a:r>
              <a:rPr lang="en-AU" dirty="0" smtClean="0">
                <a:solidFill>
                  <a:srgbClr val="FF0000"/>
                </a:solidFill>
              </a:rPr>
              <a:t>: </a:t>
            </a:r>
            <a:r>
              <a:rPr lang="en-AU" dirty="0" smtClean="0">
                <a:solidFill>
                  <a:srgbClr val="0000FF"/>
                </a:solidFill>
              </a:rPr>
              <a:t>John </a:t>
            </a:r>
            <a:r>
              <a:rPr lang="en-AU" dirty="0" smtClean="0">
                <a:solidFill>
                  <a:srgbClr val="FF0000"/>
                </a:solidFill>
              </a:rPr>
              <a:t>and </a:t>
            </a:r>
            <a:r>
              <a:rPr lang="en-AU" dirty="0" err="1" smtClean="0"/>
              <a:t>Yuuko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>
                <a:solidFill>
                  <a:srgbClr val="FF0000"/>
                </a:solidFill>
              </a:rPr>
              <a:t>Review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893" y="1481138"/>
            <a:ext cx="4590520" cy="4525963"/>
          </a:xfrm>
        </p:spPr>
        <p:txBody>
          <a:bodyPr/>
          <a:lstStyle/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あのう、すみません。</a:t>
            </a:r>
            <a:r>
              <a:rPr lang="en-US" altLang="ja-JP" sz="2000" dirty="0" smtClean="0">
                <a:solidFill>
                  <a:srgbClr val="24BC20"/>
                </a:solidFill>
              </a:rPr>
              <a:t>(getting attention)</a:t>
            </a:r>
          </a:p>
          <a:p>
            <a:pPr>
              <a:buNone/>
            </a:pPr>
            <a:r>
              <a:rPr lang="ja-JP" altLang="en-US" sz="2000" dirty="0" smtClean="0"/>
              <a:t>はい。</a:t>
            </a:r>
            <a:endParaRPr lang="en-US" altLang="ja-JP" sz="2000" dirty="0" smtClean="0"/>
          </a:p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はじめまして、</a:t>
            </a:r>
            <a:r>
              <a:rPr lang="en-AU" altLang="ja-JP" sz="2000" u="sng" dirty="0" smtClean="0">
                <a:solidFill>
                  <a:srgbClr val="0000FF"/>
                </a:solidFill>
              </a:rPr>
              <a:t>John 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です。どうぞよろしく。</a:t>
            </a:r>
            <a:r>
              <a:rPr lang="en-US" altLang="ja-JP" sz="2000" dirty="0" smtClean="0">
                <a:solidFill>
                  <a:srgbClr val="24BC20"/>
                </a:solidFill>
              </a:rPr>
              <a:t>(introduction)</a:t>
            </a:r>
            <a:endParaRPr lang="en-AU" altLang="ja-JP" sz="2000" dirty="0" smtClean="0">
              <a:solidFill>
                <a:srgbClr val="24BC20"/>
              </a:solidFill>
            </a:endParaRPr>
          </a:p>
          <a:p>
            <a:pPr>
              <a:buNone/>
            </a:pPr>
            <a:r>
              <a:rPr lang="ja-JP" altLang="en-US" sz="2000" dirty="0" smtClean="0"/>
              <a:t>ああ、</a:t>
            </a:r>
            <a:r>
              <a:rPr lang="en-AU" altLang="ja-JP" sz="2000" u="sng" dirty="0" smtClean="0"/>
              <a:t>John</a:t>
            </a:r>
            <a:r>
              <a:rPr lang="ja-JP" altLang="en-US" sz="2000" dirty="0" smtClean="0"/>
              <a:t>さん、</a:t>
            </a:r>
            <a:r>
              <a:rPr lang="en-AU" altLang="ja-JP" sz="2000" dirty="0">
                <a:solidFill>
                  <a:srgbClr val="24BC20"/>
                </a:solidFill>
              </a:rPr>
              <a:t>(acknowledgement</a:t>
            </a:r>
            <a:r>
              <a:rPr lang="en-AU" altLang="ja-JP" sz="2000" dirty="0" smtClean="0">
                <a:solidFill>
                  <a:srgbClr val="24BC20"/>
                </a:solidFill>
              </a:rPr>
              <a:t>)</a:t>
            </a:r>
            <a:br>
              <a:rPr lang="en-AU" altLang="ja-JP" sz="2000" dirty="0" smtClean="0">
                <a:solidFill>
                  <a:srgbClr val="24BC20"/>
                </a:solidFill>
              </a:rPr>
            </a:br>
            <a:r>
              <a:rPr lang="ja-JP" altLang="en-US" sz="2000" dirty="0" smtClean="0"/>
              <a:t>どうぞよろしく。わたしは　</a:t>
            </a:r>
            <a:r>
              <a:rPr lang="en-AU" altLang="ja-JP" sz="2000" dirty="0" smtClean="0"/>
              <a:t/>
            </a:r>
            <a:br>
              <a:rPr lang="en-AU" altLang="ja-JP" sz="2000" dirty="0" smtClean="0"/>
            </a:br>
            <a:r>
              <a:rPr lang="ja-JP" altLang="en-US" sz="2000" u="sng" dirty="0" smtClean="0"/>
              <a:t>ゆうこ</a:t>
            </a:r>
            <a:r>
              <a:rPr lang="ja-JP" altLang="en-US" sz="2000" dirty="0" smtClean="0"/>
              <a:t>です。</a:t>
            </a:r>
            <a:endParaRPr lang="en-AU" altLang="ja-JP" sz="2000" dirty="0" smtClean="0"/>
          </a:p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ああ、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さん、どうぞよろしく。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あのう、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さん、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さんは　なんねんせい　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(year)</a:t>
            </a:r>
          </a:p>
          <a:p>
            <a:pPr marL="0" indent="0">
              <a:buNone/>
            </a:pPr>
            <a:r>
              <a:rPr lang="ja-JP" altLang="en-US" sz="2000" u="sng" dirty="0" smtClean="0"/>
              <a:t>に</a:t>
            </a:r>
            <a:r>
              <a:rPr lang="ja-JP" altLang="en-US" sz="2000" dirty="0" smtClean="0"/>
              <a:t>ねんせいです。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あ、そうですか。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AU" altLang="ja-JP" sz="2000" u="sng" dirty="0" smtClean="0"/>
              <a:t>John</a:t>
            </a:r>
            <a:r>
              <a:rPr lang="ja-JP" altLang="en-US" sz="2000" dirty="0" smtClean="0"/>
              <a:t>さんは　なんねんせい　ですか。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u="sng" dirty="0" smtClean="0">
                <a:solidFill>
                  <a:srgbClr val="0000FF"/>
                </a:solidFill>
              </a:rPr>
              <a:t>さん</a:t>
            </a:r>
            <a:r>
              <a:rPr lang="ja-JP" altLang="en-US" sz="2000" dirty="0" smtClean="0">
                <a:solidFill>
                  <a:srgbClr val="0000FF"/>
                </a:solidFill>
              </a:rPr>
              <a:t>ねんせい　です。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>
              <a:solidFill>
                <a:srgbClr val="0000FF"/>
              </a:solidFill>
            </a:endParaRPr>
          </a:p>
          <a:p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944533" y="747713"/>
            <a:ext cx="4199467" cy="6110287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000" dirty="0" smtClean="0"/>
              <a:t>あ、そうですか。なにがくぶ　</a:t>
            </a:r>
            <a:endParaRPr lang="en-AU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(faculty)</a:t>
            </a:r>
          </a:p>
          <a:p>
            <a:pPr marL="0" indent="0">
              <a:buNone/>
            </a:pPr>
            <a:r>
              <a:rPr lang="ja-JP" altLang="en-US" sz="2000" u="sng" dirty="0" smtClean="0">
                <a:solidFill>
                  <a:srgbClr val="0000FF"/>
                </a:solidFill>
              </a:rPr>
              <a:t>しょうがくぶ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u="sng" dirty="0" smtClean="0"/>
              <a:t>しょうがくぶ</a:t>
            </a:r>
            <a:r>
              <a:rPr lang="ja-JP" altLang="en-US" sz="2000" dirty="0" smtClean="0"/>
              <a:t>ですか。</a:t>
            </a:r>
            <a:r>
              <a:rPr lang="en-AU" altLang="ja-JP" sz="2000" dirty="0" smtClean="0">
                <a:solidFill>
                  <a:srgbClr val="24BC20"/>
                </a:solidFill>
              </a:rPr>
              <a:t>(acknowledgement) </a:t>
            </a:r>
            <a:r>
              <a:rPr lang="ja-JP" altLang="en-US" sz="2000" dirty="0" smtClean="0"/>
              <a:t>せんこうは　なんですか。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(major)</a:t>
            </a:r>
          </a:p>
          <a:p>
            <a:pPr marL="0" indent="0">
              <a:buNone/>
            </a:pPr>
            <a:r>
              <a:rPr lang="ja-JP" altLang="en-US" sz="2000" u="sng" dirty="0" smtClean="0">
                <a:solidFill>
                  <a:srgbClr val="0000FF"/>
                </a:solidFill>
              </a:rPr>
              <a:t>けいざい</a:t>
            </a:r>
            <a:r>
              <a:rPr lang="ja-JP" altLang="en-US" sz="2000" dirty="0" smtClean="0">
                <a:solidFill>
                  <a:srgbClr val="0000FF"/>
                </a:solidFill>
              </a:rPr>
              <a:t>です。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ゆうこ</a:t>
            </a:r>
            <a:r>
              <a:rPr lang="ja-JP" altLang="en-US" sz="2000" dirty="0" smtClean="0">
                <a:solidFill>
                  <a:srgbClr val="0000FF"/>
                </a:solidFill>
              </a:rPr>
              <a:t>さんは、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なにがくぶですか。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u="sng" dirty="0" smtClean="0"/>
              <a:t>ぶんがくぶ</a:t>
            </a:r>
            <a:r>
              <a:rPr lang="ja-JP" altLang="en-US" sz="2000" dirty="0" smtClean="0"/>
              <a:t>です。せんこうは　</a:t>
            </a:r>
            <a:endParaRPr lang="en-AU" altLang="ja-JP" sz="2000" dirty="0" smtClean="0"/>
          </a:p>
          <a:p>
            <a:pPr marL="0" indent="0">
              <a:buNone/>
            </a:pPr>
            <a:r>
              <a:rPr lang="ja-JP" altLang="en-US" sz="2000" u="sng" dirty="0" smtClean="0"/>
              <a:t>にほんけんきゅう</a:t>
            </a:r>
            <a:r>
              <a:rPr lang="ja-JP" altLang="en-US" sz="2000" dirty="0" smtClean="0"/>
              <a:t>です。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え？</a:t>
            </a:r>
            <a:r>
              <a:rPr lang="ja-JP" altLang="en-US" sz="2000" u="sng" dirty="0" smtClean="0">
                <a:solidFill>
                  <a:srgbClr val="0000FF"/>
                </a:solidFill>
              </a:rPr>
              <a:t>にほんけんきゅう</a:t>
            </a:r>
            <a:r>
              <a:rPr lang="ja-JP" altLang="en-US" sz="2000" dirty="0" smtClean="0">
                <a:solidFill>
                  <a:srgbClr val="0000FF"/>
                </a:solidFill>
              </a:rPr>
              <a:t>って　</a:t>
            </a:r>
            <a:endParaRPr lang="en-AU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なんですか。</a:t>
            </a:r>
            <a:r>
              <a:rPr lang="en-US" altLang="ja-JP" sz="2000" dirty="0" smtClean="0">
                <a:solidFill>
                  <a:srgbClr val="24BC20"/>
                </a:solidFill>
              </a:rPr>
              <a:t>(meaning)</a:t>
            </a:r>
          </a:p>
          <a:p>
            <a:pPr marL="0" indent="0">
              <a:buNone/>
            </a:pPr>
            <a:r>
              <a:rPr lang="ja-JP" altLang="en-US" sz="2000" dirty="0" smtClean="0"/>
              <a:t>あ、</a:t>
            </a:r>
            <a:r>
              <a:rPr lang="en-US" altLang="ja-JP" sz="2000" u="sng" dirty="0" smtClean="0"/>
              <a:t>Japanese Studies</a:t>
            </a:r>
            <a:r>
              <a:rPr lang="ja-JP" altLang="en-US" sz="2000" dirty="0" smtClean="0"/>
              <a:t>です。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あ、そうですか。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ja-JP" altLang="en-US" sz="2000" dirty="0" smtClean="0"/>
              <a:t>あのう、しつれいします。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>
                <a:solidFill>
                  <a:srgbClr val="0000FF"/>
                </a:solidFill>
              </a:rPr>
              <a:t>あ、はい。じゃあ、また。</a:t>
            </a:r>
            <a:endParaRPr lang="en-AU" sz="20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718756" y="909638"/>
            <a:ext cx="11288" cy="5811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3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89747" y="348916"/>
            <a:ext cx="6470456" cy="860063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Review 2: </a:t>
            </a:r>
            <a:r>
              <a:rPr lang="en-US" altLang="ja-JP" dirty="0" smtClean="0"/>
              <a:t>Sequence</a:t>
            </a:r>
            <a:r>
              <a:rPr lang="en-US" altLang="ja-JP" dirty="0" smtClean="0"/>
              <a:t>: Home Town</a:t>
            </a:r>
            <a:r>
              <a:rPr lang="ja-JP" altLang="en-US" dirty="0" smtClean="0">
                <a:solidFill>
                  <a:srgbClr val="FF0000"/>
                </a:solidFill>
              </a:rPr>
              <a:t>　</a:t>
            </a:r>
            <a:r>
              <a:rPr lang="en-AU" altLang="ja-JP" dirty="0" smtClean="0">
                <a:solidFill>
                  <a:srgbClr val="FF0000"/>
                </a:solidFill>
              </a:rPr>
              <a:t/>
            </a:r>
            <a:br>
              <a:rPr lang="en-AU" altLang="ja-JP" dirty="0" smtClean="0">
                <a:solidFill>
                  <a:srgbClr val="FF0000"/>
                </a:solidFill>
              </a:rPr>
            </a:br>
            <a:r>
              <a:rPr lang="en-US" altLang="ja-JP" dirty="0" smtClean="0">
                <a:solidFill>
                  <a:srgbClr val="0000FF"/>
                </a:solidFill>
              </a:rPr>
              <a:t>John </a:t>
            </a:r>
            <a:r>
              <a:rPr lang="en-US" altLang="ja-JP" dirty="0"/>
              <a:t>and </a:t>
            </a:r>
            <a:r>
              <a:rPr lang="en-US" altLang="ja-JP" dirty="0" err="1" smtClean="0"/>
              <a:t>Yuuko</a:t>
            </a:r>
            <a:r>
              <a:rPr lang="en-US" altLang="ja-JP" dirty="0" smtClean="0"/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807029"/>
            <a:ext cx="8454631" cy="5050971"/>
          </a:xfrm>
        </p:spPr>
        <p:txBody>
          <a:bodyPr/>
          <a:lstStyle/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あのう、</a:t>
            </a: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ゆうこ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さん、</a:t>
            </a: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ゆうこ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さんは　ごしゅっしんは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？</a:t>
            </a:r>
            <a:endParaRPr lang="en-AU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、</a:t>
            </a:r>
            <a:r>
              <a:rPr lang="ja-JP" altLang="en-US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にほん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です。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にほん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ですか。</a:t>
            </a: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にほん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の　どちら　ですか。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ほっかいどう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　です。あのう、</a:t>
            </a:r>
            <a:r>
              <a:rPr lang="ja-JP" altLang="en-US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ジョン</a:t>
            </a:r>
            <a:r>
              <a:rPr lang="en-AU" altLang="ja-JP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en-AU" altLang="ja-JP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John</a:t>
            </a:r>
            <a:r>
              <a:rPr lang="en-AU" altLang="ja-JP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さんは、おくには　どちら　ですか。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わたしは、</a:t>
            </a: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オーストラリア</a:t>
            </a:r>
            <a:r>
              <a:rPr lang="en-AU" altLang="ja-JP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en-AU" altLang="ja-JP" u="sng" dirty="0" err="1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oosutoraria</a:t>
            </a:r>
            <a:r>
              <a:rPr lang="en-AU" altLang="ja-JP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うまれ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です。</a:t>
            </a:r>
            <a:endParaRPr lang="en-US" altLang="ja-JP" dirty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あ、そうですか。</a:t>
            </a:r>
            <a:r>
              <a:rPr lang="ja-JP" altLang="en-US" u="sng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オーストラリア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の　どちら　ですか。</a:t>
            </a:r>
            <a:endParaRPr lang="en-US" altLang="ja-JP" dirty="0" smtClean="0">
              <a:solidFill>
                <a:srgbClr val="24BC2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パラマッタ</a:t>
            </a:r>
            <a:r>
              <a:rPr lang="en-AU" altLang="ja-JP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en-AU" altLang="ja-JP" u="sng" dirty="0" err="1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paramatta</a:t>
            </a:r>
            <a:r>
              <a:rPr lang="en-AU" altLang="ja-JP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です。</a:t>
            </a: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え？　なんですか。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u="sng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パラマッタ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です</a:t>
            </a:r>
            <a:r>
              <a:rPr lang="ja-JP" altLang="en-US" dirty="0" smtClean="0">
                <a:solidFill>
                  <a:srgbClr val="0000FF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。</a:t>
            </a:r>
            <a:endParaRPr lang="en-AU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あ、そうですか。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endParaRPr lang="en-US" altLang="ja-JP" dirty="0" smtClean="0">
              <a:solidFill>
                <a:srgbClr val="0000FF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0" indent="0">
              <a:lnSpc>
                <a:spcPts val="2500"/>
              </a:lnSpc>
              <a:spcBef>
                <a:spcPts val="400"/>
              </a:spcBef>
              <a:buNone/>
            </a:pPr>
            <a:endParaRPr lang="en-US" altLang="ja-JP" dirty="0" smtClean="0">
              <a:solidFill>
                <a:srgbClr val="0000FF"/>
              </a:solidFill>
            </a:endParaRPr>
          </a:p>
          <a:p>
            <a:pPr marL="0" indent="0">
              <a:lnSpc>
                <a:spcPts val="25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NEW</a:t>
            </a:r>
            <a:r>
              <a:rPr lang="en-AU" altLang="ja-JP" sz="4000" dirty="0" smtClean="0">
                <a:latin typeface="MS Gothic" charset="-128"/>
                <a:ea typeface="MS Gothic" charset="-128"/>
                <a:cs typeface="MS Gothic" charset="-128"/>
              </a:rPr>
              <a:t/>
            </a:r>
            <a:br>
              <a:rPr lang="en-AU" altLang="ja-JP" sz="4000" dirty="0" smtClean="0">
                <a:latin typeface="MS Gothic" charset="-128"/>
                <a:ea typeface="MS Gothic" charset="-128"/>
                <a:cs typeface="MS Gothic" charset="-128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も　</a:t>
            </a:r>
            <a:r>
              <a:rPr lang="en-AU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also</a:t>
            </a:r>
            <a:r>
              <a:rPr lang="ja-JP" altLang="en-US" sz="4000" dirty="0" smtClean="0">
                <a:latin typeface="MS Gothic" charset="-128"/>
                <a:ea typeface="MS Gothic" charset="-128"/>
                <a:cs typeface="MS Gothic" charset="-128"/>
              </a:rPr>
              <a:t>　</a:t>
            </a:r>
            <a:r>
              <a:rPr lang="en-US" altLang="ja-JP" sz="4000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John</a:t>
            </a:r>
            <a:r>
              <a:rPr lang="en-US" altLang="ja-JP" sz="4000" dirty="0" smtClean="0">
                <a:latin typeface="MS Gothic" charset="-128"/>
                <a:ea typeface="MS Gothic" charset="-128"/>
                <a:cs typeface="MS Gothic" charset="-128"/>
              </a:rPr>
              <a:t> and </a:t>
            </a:r>
            <a:r>
              <a:rPr lang="ja-JP" altLang="en-US" sz="4000" dirty="0" smtClean="0">
                <a:latin typeface="MS Gothic" charset="-128"/>
                <a:ea typeface="MS Gothic" charset="-128"/>
                <a:cs typeface="MS Gothic" charset="-128"/>
              </a:rPr>
              <a:t>ゆうこ</a:t>
            </a:r>
            <a:endParaRPr lang="en-US" sz="4000" dirty="0"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2087880"/>
            <a:ext cx="8226425" cy="4525963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あのう、</a:t>
            </a:r>
            <a:r>
              <a:rPr lang="en-US" dirty="0" smtClean="0">
                <a:latin typeface="MS Gothic" charset="-128"/>
                <a:ea typeface="MS Gothic" charset="-128"/>
                <a:cs typeface="MS Gothic" charset="-128"/>
              </a:rPr>
              <a:t>John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さん、</a:t>
            </a:r>
            <a: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  <a:t>J</a:t>
            </a:r>
            <a:r>
              <a:rPr lang="en-AU" altLang="ja-JP" dirty="0" err="1" smtClean="0">
                <a:latin typeface="MS Gothic" charset="-128"/>
                <a:ea typeface="MS Gothic" charset="-128"/>
                <a:cs typeface="MS Gothic" charset="-128"/>
              </a:rPr>
              <a:t>ohn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さんは　がくせいですか。</a:t>
            </a:r>
            <a:endParaRPr lang="en-US" altLang="ja-JP" dirty="0" smtClean="0"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はい、そうです。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そうですか。わたし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も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がくせいです。</a:t>
            </a:r>
            <a: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  <a:t/>
            </a:r>
            <a:b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</a:br>
            <a:r>
              <a:rPr lang="ja-JP" altLang="en-US" dirty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そうですか。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どこの</a:t>
            </a:r>
            <a:r>
              <a:rPr lang="ja-JP" altLang="en-US" dirty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　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だいがくですか。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ニューサウスウェールズ</a:t>
            </a:r>
            <a:r>
              <a:rPr lang="en-AU" altLang="ja-JP" dirty="0" smtClean="0">
                <a:latin typeface="MS Gothic" charset="-128"/>
                <a:ea typeface="MS Gothic" charset="-128"/>
                <a:cs typeface="MS Gothic" charset="-128"/>
              </a:rPr>
              <a:t>(NSW)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だいがくです。</a:t>
            </a:r>
            <a:endParaRPr lang="en-US" altLang="ja-JP" dirty="0" smtClean="0"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え、そうですか。わたし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も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です。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1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NEW</a:t>
            </a: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　　</a:t>
            </a:r>
            <a:r>
              <a:rPr lang="en-US" altLang="ja-JP" sz="4000" dirty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 John</a:t>
            </a:r>
            <a:r>
              <a:rPr lang="en-US" altLang="ja-JP" sz="4000" dirty="0">
                <a:latin typeface="MS Gothic" charset="-128"/>
                <a:ea typeface="MS Gothic" charset="-128"/>
                <a:cs typeface="MS Gothic" charset="-128"/>
              </a:rPr>
              <a:t> and </a:t>
            </a:r>
            <a:r>
              <a:rPr lang="ja-JP" altLang="en-US" sz="4000" dirty="0">
                <a:latin typeface="MS Gothic" charset="-128"/>
                <a:ea typeface="MS Gothic" charset="-128"/>
                <a:cs typeface="MS Gothic" charset="-128"/>
              </a:rPr>
              <a:t>ゆうこ</a:t>
            </a:r>
            <a:r>
              <a:rPr lang="en-AU" altLang="ja-JP" sz="4000" dirty="0" smtClean="0">
                <a:latin typeface="MS Gothic" charset="-128"/>
                <a:ea typeface="MS Gothic" charset="-128"/>
                <a:cs typeface="MS Gothic" charset="-128"/>
              </a:rPr>
              <a:t/>
            </a:r>
            <a:br>
              <a:rPr lang="en-AU" altLang="ja-JP" sz="4000" dirty="0" smtClean="0">
                <a:latin typeface="MS Gothic" charset="-128"/>
                <a:ea typeface="MS Gothic" charset="-128"/>
                <a:cs typeface="MS Gothic" charset="-128"/>
              </a:rPr>
            </a:b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　</a:t>
            </a:r>
            <a:r>
              <a:rPr lang="en-AU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and</a:t>
            </a: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　・ね</a:t>
            </a:r>
            <a:r>
              <a:rPr lang="en-US" altLang="ja-JP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 ,</a:t>
            </a:r>
            <a:r>
              <a:rPr lang="en-AU" altLang="ja-JP" sz="4000" dirty="0" smtClean="0">
                <a:solidFill>
                  <a:srgbClr val="FF0000"/>
                </a:solidFill>
                <a:ea typeface="MS Gothic" charset="-128"/>
                <a:cs typeface="MS Gothic" charset="-128"/>
              </a:rPr>
              <a:t>right?</a:t>
            </a:r>
            <a:r>
              <a:rPr lang="ja-JP" altLang="en-US" sz="4000" dirty="0" smtClean="0">
                <a:latin typeface="MS Gothic" charset="-128"/>
                <a:ea typeface="MS Gothic" charset="-128"/>
                <a:cs typeface="MS Gothic" charset="-128"/>
              </a:rPr>
              <a:t>　</a:t>
            </a:r>
            <a:endParaRPr lang="en-US" sz="4000" dirty="0"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2087880"/>
            <a:ext cx="8226425" cy="4525963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あのう、</a:t>
            </a:r>
            <a:r>
              <a:rPr lang="en-US" dirty="0" smtClean="0">
                <a:latin typeface="MS Gothic" charset="-128"/>
                <a:ea typeface="MS Gothic" charset="-128"/>
                <a:cs typeface="MS Gothic" charset="-128"/>
              </a:rPr>
              <a:t>John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さん、　せんこうは　なんですかですか。</a:t>
            </a:r>
            <a:endParaRPr lang="en-US" altLang="ja-JP" dirty="0" smtClean="0"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せんこうは　にほんけんきゅう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　けいざいです。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そうですか。わたしの　せんこう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も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けいざいです。けいざい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こくさいビジネス</a:t>
            </a:r>
            <a:r>
              <a:rPr lang="en-AU" altLang="ja-JP" dirty="0" smtClean="0">
                <a:latin typeface="MS Gothic" charset="-128"/>
                <a:ea typeface="MS Gothic" charset="-128"/>
                <a:cs typeface="MS Gothic" charset="-128"/>
              </a:rPr>
              <a:t>(business)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です。</a:t>
            </a:r>
            <a: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  <a:t/>
            </a:r>
            <a:b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</a:br>
            <a:r>
              <a:rPr lang="ja-JP" altLang="en-US" dirty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そうですか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。しょうがくぶです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ね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。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ええ、そうです。にほんけんきゅうは　ぶんがくぶです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ね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。</a:t>
            </a:r>
            <a:endParaRPr lang="en-US" altLang="ja-JP" dirty="0" smtClean="0"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ええ、わたしの　がくぶは、しょうがくぶ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ぶんがくぶです。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そうですか。</a:t>
            </a:r>
            <a:r>
              <a:rPr lang="ja-JP" altLang="en-US" dirty="0" smtClean="0">
                <a:solidFill>
                  <a:srgbClr val="0000FF"/>
                </a:solidFill>
                <a:latin typeface="MS Gothic" charset="-128"/>
                <a:ea typeface="MS Gothic" charset="-128"/>
                <a:cs typeface="MS Gothic" charset="-128"/>
              </a:rPr>
              <a:t>　　　　　　</a:t>
            </a:r>
            <a:endParaRPr lang="en-US" altLang="ja-JP" dirty="0" smtClean="0">
              <a:solidFill>
                <a:srgbClr val="0000FF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85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MS Gothic" charset="-128"/>
                <a:ea typeface="MS Gothic" charset="-128"/>
                <a:cs typeface="MS Gothic" charset="-128"/>
              </a:rPr>
              <a:t>Using </a:t>
            </a:r>
            <a:r>
              <a:rPr lang="ja-JP" altLang="en-US" sz="4000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endParaRPr lang="en-US" sz="4000" dirty="0">
              <a:solidFill>
                <a:srgbClr val="FF0000"/>
              </a:solidFill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981200"/>
            <a:ext cx="8226425" cy="4144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ジョン（</a:t>
            </a:r>
            <a: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  <a:t>John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）</a:t>
            </a:r>
            <a: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  <a:t> 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en-US" altLang="ja-JP" dirty="0" smtClean="0">
                <a:latin typeface="MS Gothic" charset="-128"/>
                <a:ea typeface="MS Gothic" charset="-128"/>
                <a:cs typeface="MS Gothic" charset="-128"/>
              </a:rPr>
              <a:t> 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ゆうこは　がくせいです。</a:t>
            </a:r>
            <a:endParaRPr lang="en-US" altLang="ja-JP" dirty="0" smtClean="0">
              <a:latin typeface="MS Gothic" charset="-128"/>
              <a:ea typeface="MS Gothic" charset="-128"/>
              <a:cs typeface="MS Gothic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ふくいせんせい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はしもとせんせい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おおはませんせい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まついせんせいは　にほんごの　せんせいです。</a:t>
            </a:r>
            <a:endParaRPr lang="en-US" altLang="ja-JP" dirty="0" smtClean="0">
              <a:latin typeface="MS Gothic" charset="-128"/>
              <a:ea typeface="MS Gothic" charset="-128"/>
              <a:cs typeface="MS Gothic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ニューサウスウェールズ</a:t>
            </a:r>
            <a:r>
              <a:rPr lang="en-AU" altLang="ja-JP" dirty="0" smtClean="0">
                <a:latin typeface="MS Gothic" charset="-128"/>
                <a:ea typeface="MS Gothic" charset="-128"/>
                <a:cs typeface="MS Gothic" charset="-128"/>
              </a:rPr>
              <a:t>(NSW)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だいがくのがくぶは、ぶんがくぶ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しょうがくぶ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りがくぶ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いがくぶ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こうがくぶ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けんちくがくぶ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げいじゅつがくぶ</a:t>
            </a:r>
            <a:r>
              <a:rPr lang="ja-JP" altLang="en-US" dirty="0" smtClean="0">
                <a:solidFill>
                  <a:srgbClr val="FF0000"/>
                </a:solidFill>
                <a:latin typeface="MS Gothic" charset="-128"/>
                <a:ea typeface="MS Gothic" charset="-128"/>
                <a:cs typeface="MS Gothic" charset="-128"/>
              </a:rPr>
              <a:t>と</a:t>
            </a:r>
            <a:r>
              <a:rPr lang="ja-JP" altLang="en-US" dirty="0" smtClean="0">
                <a:latin typeface="MS Gothic" charset="-128"/>
                <a:ea typeface="MS Gothic" charset="-128"/>
                <a:cs typeface="MS Gothic" charset="-128"/>
              </a:rPr>
              <a:t>　ほうがくぶです。</a:t>
            </a:r>
            <a:endParaRPr lang="en-US" dirty="0">
              <a:latin typeface="MS Gothic" charset="-128"/>
              <a:ea typeface="MS Gothic" charset="-128"/>
              <a:cs typeface="MS Gothic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84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_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_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SM2_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Indezine_TM2_Text"/>
</p:tagLst>
</file>

<file path=ppt/theme/theme1.xml><?xml version="1.0" encoding="utf-8"?>
<a:theme xmlns:a="http://schemas.openxmlformats.org/drawingml/2006/main" name="ind_0730_slid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828282"/>
      </a:lt2>
      <a:accent1>
        <a:srgbClr val="A14D1D"/>
      </a:accent1>
      <a:accent2>
        <a:srgbClr val="85416B"/>
      </a:accent2>
      <a:accent3>
        <a:srgbClr val="FFFFFF"/>
      </a:accent3>
      <a:accent4>
        <a:srgbClr val="000000"/>
      </a:accent4>
      <a:accent5>
        <a:srgbClr val="CDB2AB"/>
      </a:accent5>
      <a:accent6>
        <a:srgbClr val="783A60"/>
      </a:accent6>
      <a:hlink>
        <a:srgbClr val="862D2D"/>
      </a:hlink>
      <a:folHlink>
        <a:srgbClr val="735427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2121"/>
        </a:accent1>
        <a:accent2>
          <a:srgbClr val="99001E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8A001A"/>
        </a:accent6>
        <a:hlink>
          <a:srgbClr val="8C0000"/>
        </a:hlink>
        <a:folHlink>
          <a:srgbClr val="800F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14D1D"/>
        </a:accent1>
        <a:accent2>
          <a:srgbClr val="85416B"/>
        </a:accent2>
        <a:accent3>
          <a:srgbClr val="FFFFFF"/>
        </a:accent3>
        <a:accent4>
          <a:srgbClr val="000000"/>
        </a:accent4>
        <a:accent5>
          <a:srgbClr val="CDB2AB"/>
        </a:accent5>
        <a:accent6>
          <a:srgbClr val="783A60"/>
        </a:accent6>
        <a:hlink>
          <a:srgbClr val="862D2D"/>
        </a:hlink>
        <a:folHlink>
          <a:srgbClr val="7354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396C80"/>
        </a:accent1>
        <a:accent2>
          <a:srgbClr val="943E3E"/>
        </a:accent2>
        <a:accent3>
          <a:srgbClr val="FFFFFF"/>
        </a:accent3>
        <a:accent4>
          <a:srgbClr val="000000"/>
        </a:accent4>
        <a:accent5>
          <a:srgbClr val="AEBAC0"/>
        </a:accent5>
        <a:accent6>
          <a:srgbClr val="863737"/>
        </a:accent6>
        <a:hlink>
          <a:srgbClr val="3A3474"/>
        </a:hlink>
        <a:folHlink>
          <a:srgbClr val="48542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806F2B"/>
        </a:accent1>
        <a:accent2>
          <a:srgbClr val="3C7331"/>
        </a:accent2>
        <a:accent3>
          <a:srgbClr val="FFFFFF"/>
        </a:accent3>
        <a:accent4>
          <a:srgbClr val="000000"/>
        </a:accent4>
        <a:accent5>
          <a:srgbClr val="C0BBAC"/>
        </a:accent5>
        <a:accent6>
          <a:srgbClr val="35682B"/>
        </a:accent6>
        <a:hlink>
          <a:srgbClr val="862D2D"/>
        </a:hlink>
        <a:folHlink>
          <a:srgbClr val="4039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CC8500"/>
        </a:accent1>
        <a:accent2>
          <a:srgbClr val="C2940A"/>
        </a:accent2>
        <a:accent3>
          <a:srgbClr val="FFFFFF"/>
        </a:accent3>
        <a:accent4>
          <a:srgbClr val="000000"/>
        </a:accent4>
        <a:accent5>
          <a:srgbClr val="E2C2AA"/>
        </a:accent5>
        <a:accent6>
          <a:srgbClr val="B08608"/>
        </a:accent6>
        <a:hlink>
          <a:srgbClr val="A66C00"/>
        </a:hlink>
        <a:folHlink>
          <a:srgbClr val="99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B29800"/>
        </a:accent1>
        <a:accent2>
          <a:srgbClr val="C97C3C"/>
        </a:accent2>
        <a:accent3>
          <a:srgbClr val="FFFFFF"/>
        </a:accent3>
        <a:accent4>
          <a:srgbClr val="000000"/>
        </a:accent4>
        <a:accent5>
          <a:srgbClr val="D5CAAA"/>
        </a:accent5>
        <a:accent6>
          <a:srgbClr val="B67035"/>
        </a:accent6>
        <a:hlink>
          <a:srgbClr val="A66C00"/>
        </a:hlink>
        <a:folHlink>
          <a:srgbClr val="BF4F4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2B9FD9"/>
        </a:accent1>
        <a:accent2>
          <a:srgbClr val="CC8500"/>
        </a:accent2>
        <a:accent3>
          <a:srgbClr val="FFFFFF"/>
        </a:accent3>
        <a:accent4>
          <a:srgbClr val="000000"/>
        </a:accent4>
        <a:accent5>
          <a:srgbClr val="ACCDE9"/>
        </a:accent5>
        <a:accent6>
          <a:srgbClr val="B97800"/>
        </a:accent6>
        <a:hlink>
          <a:srgbClr val="8A73BF"/>
        </a:hlink>
        <a:folHlink>
          <a:srgbClr val="2E99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7AB236"/>
        </a:accent1>
        <a:accent2>
          <a:srgbClr val="CC527E"/>
        </a:accent2>
        <a:accent3>
          <a:srgbClr val="FFFFFF"/>
        </a:accent3>
        <a:accent4>
          <a:srgbClr val="000000"/>
        </a:accent4>
        <a:accent5>
          <a:srgbClr val="BED5AE"/>
        </a:accent5>
        <a:accent6>
          <a:srgbClr val="B94972"/>
        </a:accent6>
        <a:hlink>
          <a:srgbClr val="4D6BBF"/>
        </a:hlink>
        <a:folHlink>
          <a:srgbClr val="A66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9905"/>
        </a:accent1>
        <a:accent2>
          <a:srgbClr val="4D8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457E00"/>
        </a:accent6>
        <a:hlink>
          <a:srgbClr val="008004"/>
        </a:hlink>
        <a:folHlink>
          <a:srgbClr val="3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678C"/>
        </a:accent1>
        <a:accent2>
          <a:srgbClr val="5E8000"/>
        </a:accent2>
        <a:accent3>
          <a:srgbClr val="FFFFFF"/>
        </a:accent3>
        <a:accent4>
          <a:srgbClr val="000000"/>
        </a:accent4>
        <a:accent5>
          <a:srgbClr val="AAB8C5"/>
        </a:accent5>
        <a:accent6>
          <a:srgbClr val="547300"/>
        </a:accent6>
        <a:hlink>
          <a:srgbClr val="006E04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A65821"/>
        </a:accent1>
        <a:accent2>
          <a:srgbClr val="008004"/>
        </a:accent2>
        <a:accent3>
          <a:srgbClr val="FFFFFF"/>
        </a:accent3>
        <a:accent4>
          <a:srgbClr val="000000"/>
        </a:accent4>
        <a:accent5>
          <a:srgbClr val="D0B4AB"/>
        </a:accent5>
        <a:accent6>
          <a:srgbClr val="007303"/>
        </a:accent6>
        <a:hlink>
          <a:srgbClr val="8C2A60"/>
        </a:hlink>
        <a:folHlink>
          <a:srgbClr val="6733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403E"/>
        </a:accent1>
        <a:accent2>
          <a:srgbClr val="2D8064"/>
        </a:accent2>
        <a:accent3>
          <a:srgbClr val="FFFFFF"/>
        </a:accent3>
        <a:accent4>
          <a:srgbClr val="000000"/>
        </a:accent4>
        <a:accent5>
          <a:srgbClr val="D5AFAF"/>
        </a:accent5>
        <a:accent6>
          <a:srgbClr val="28735A"/>
        </a:accent6>
        <a:hlink>
          <a:srgbClr val="4D3F8C"/>
        </a:hlink>
        <a:folHlink>
          <a:srgbClr val="00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0052C0"/>
        </a:accent1>
        <a:accent2>
          <a:srgbClr val="3239BF"/>
        </a:accent2>
        <a:accent3>
          <a:srgbClr val="FFFFFF"/>
        </a:accent3>
        <a:accent4>
          <a:srgbClr val="000000"/>
        </a:accent4>
        <a:accent5>
          <a:srgbClr val="AAB3DC"/>
        </a:accent5>
        <a:accent6>
          <a:srgbClr val="2C33AD"/>
        </a:accent6>
        <a:hlink>
          <a:srgbClr val="004299"/>
        </a:hlink>
        <a:folHlink>
          <a:srgbClr val="282D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759B2"/>
        </a:accent1>
        <a:accent2>
          <a:srgbClr val="00708C"/>
        </a:accent2>
        <a:accent3>
          <a:srgbClr val="FFFFFF"/>
        </a:accent3>
        <a:accent4>
          <a:srgbClr val="000000"/>
        </a:accent4>
        <a:accent5>
          <a:srgbClr val="B8B5D5"/>
        </a:accent5>
        <a:accent6>
          <a:srgbClr val="00657E"/>
        </a:accent6>
        <a:hlink>
          <a:srgbClr val="0048A6"/>
        </a:hlink>
        <a:folHlink>
          <a:srgbClr val="742E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8500"/>
        </a:accent1>
        <a:accent2>
          <a:srgbClr val="2462B2"/>
        </a:accent2>
        <a:accent3>
          <a:srgbClr val="FFFFFF"/>
        </a:accent3>
        <a:accent4>
          <a:srgbClr val="000000"/>
        </a:accent4>
        <a:accent5>
          <a:srgbClr val="D0C2AA"/>
        </a:accent5>
        <a:accent6>
          <a:srgbClr val="2058A1"/>
        </a:accent6>
        <a:hlink>
          <a:srgbClr val="546E00"/>
        </a:hlink>
        <a:folHlink>
          <a:srgbClr val="803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28000"/>
        </a:accent1>
        <a:accent2>
          <a:srgbClr val="8C5200"/>
        </a:accent2>
        <a:accent3>
          <a:srgbClr val="FFFFFF"/>
        </a:accent3>
        <a:accent4>
          <a:srgbClr val="000000"/>
        </a:accent4>
        <a:accent5>
          <a:srgbClr val="B7C0AA"/>
        </a:accent5>
        <a:accent6>
          <a:srgbClr val="7E4900"/>
        </a:accent6>
        <a:hlink>
          <a:srgbClr val="911D65"/>
        </a:hlink>
        <a:folHlink>
          <a:srgbClr val="0045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28282"/>
      </a:lt2>
      <a:accent1>
        <a:srgbClr val="A14D1D"/>
      </a:accent1>
      <a:accent2>
        <a:srgbClr val="85416B"/>
      </a:accent2>
      <a:accent3>
        <a:srgbClr val="FFFFFF"/>
      </a:accent3>
      <a:accent4>
        <a:srgbClr val="000000"/>
      </a:accent4>
      <a:accent5>
        <a:srgbClr val="CDB2AB"/>
      </a:accent5>
      <a:accent6>
        <a:srgbClr val="783A60"/>
      </a:accent6>
      <a:hlink>
        <a:srgbClr val="862D2D"/>
      </a:hlink>
      <a:folHlink>
        <a:srgbClr val="735427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2121"/>
        </a:accent1>
        <a:accent2>
          <a:srgbClr val="99001E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8A001A"/>
        </a:accent6>
        <a:hlink>
          <a:srgbClr val="8C0000"/>
        </a:hlink>
        <a:folHlink>
          <a:srgbClr val="800F2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14D1D"/>
        </a:accent1>
        <a:accent2>
          <a:srgbClr val="85416B"/>
        </a:accent2>
        <a:accent3>
          <a:srgbClr val="FFFFFF"/>
        </a:accent3>
        <a:accent4>
          <a:srgbClr val="000000"/>
        </a:accent4>
        <a:accent5>
          <a:srgbClr val="CDB2AB"/>
        </a:accent5>
        <a:accent6>
          <a:srgbClr val="783A60"/>
        </a:accent6>
        <a:hlink>
          <a:srgbClr val="862D2D"/>
        </a:hlink>
        <a:folHlink>
          <a:srgbClr val="73542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396C80"/>
        </a:accent1>
        <a:accent2>
          <a:srgbClr val="943E3E"/>
        </a:accent2>
        <a:accent3>
          <a:srgbClr val="FFFFFF"/>
        </a:accent3>
        <a:accent4>
          <a:srgbClr val="000000"/>
        </a:accent4>
        <a:accent5>
          <a:srgbClr val="AEBAC0"/>
        </a:accent5>
        <a:accent6>
          <a:srgbClr val="863737"/>
        </a:accent6>
        <a:hlink>
          <a:srgbClr val="3A3474"/>
        </a:hlink>
        <a:folHlink>
          <a:srgbClr val="48542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806F2B"/>
        </a:accent1>
        <a:accent2>
          <a:srgbClr val="3C7331"/>
        </a:accent2>
        <a:accent3>
          <a:srgbClr val="FFFFFF"/>
        </a:accent3>
        <a:accent4>
          <a:srgbClr val="000000"/>
        </a:accent4>
        <a:accent5>
          <a:srgbClr val="C0BBAC"/>
        </a:accent5>
        <a:accent6>
          <a:srgbClr val="35682B"/>
        </a:accent6>
        <a:hlink>
          <a:srgbClr val="862D2D"/>
        </a:hlink>
        <a:folHlink>
          <a:srgbClr val="4039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CC8500"/>
        </a:accent1>
        <a:accent2>
          <a:srgbClr val="C2940A"/>
        </a:accent2>
        <a:accent3>
          <a:srgbClr val="FFFFFF"/>
        </a:accent3>
        <a:accent4>
          <a:srgbClr val="000000"/>
        </a:accent4>
        <a:accent5>
          <a:srgbClr val="E2C2AA"/>
        </a:accent5>
        <a:accent6>
          <a:srgbClr val="B08608"/>
        </a:accent6>
        <a:hlink>
          <a:srgbClr val="A66C00"/>
        </a:hlink>
        <a:folHlink>
          <a:srgbClr val="99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B29800"/>
        </a:accent1>
        <a:accent2>
          <a:srgbClr val="C97C3C"/>
        </a:accent2>
        <a:accent3>
          <a:srgbClr val="FFFFFF"/>
        </a:accent3>
        <a:accent4>
          <a:srgbClr val="000000"/>
        </a:accent4>
        <a:accent5>
          <a:srgbClr val="D5CAAA"/>
        </a:accent5>
        <a:accent6>
          <a:srgbClr val="B67035"/>
        </a:accent6>
        <a:hlink>
          <a:srgbClr val="A66C00"/>
        </a:hlink>
        <a:folHlink>
          <a:srgbClr val="BF4F4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2B9FD9"/>
        </a:accent1>
        <a:accent2>
          <a:srgbClr val="CC8500"/>
        </a:accent2>
        <a:accent3>
          <a:srgbClr val="FFFFFF"/>
        </a:accent3>
        <a:accent4>
          <a:srgbClr val="000000"/>
        </a:accent4>
        <a:accent5>
          <a:srgbClr val="ACCDE9"/>
        </a:accent5>
        <a:accent6>
          <a:srgbClr val="B97800"/>
        </a:accent6>
        <a:hlink>
          <a:srgbClr val="8A73BF"/>
        </a:hlink>
        <a:folHlink>
          <a:srgbClr val="2E99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7AB236"/>
        </a:accent1>
        <a:accent2>
          <a:srgbClr val="CC527E"/>
        </a:accent2>
        <a:accent3>
          <a:srgbClr val="FFFFFF"/>
        </a:accent3>
        <a:accent4>
          <a:srgbClr val="000000"/>
        </a:accent4>
        <a:accent5>
          <a:srgbClr val="BED5AE"/>
        </a:accent5>
        <a:accent6>
          <a:srgbClr val="B94972"/>
        </a:accent6>
        <a:hlink>
          <a:srgbClr val="4D6BBF"/>
        </a:hlink>
        <a:folHlink>
          <a:srgbClr val="A66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9905"/>
        </a:accent1>
        <a:accent2>
          <a:srgbClr val="4D8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457E00"/>
        </a:accent6>
        <a:hlink>
          <a:srgbClr val="008004"/>
        </a:hlink>
        <a:folHlink>
          <a:srgbClr val="3F7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678C"/>
        </a:accent1>
        <a:accent2>
          <a:srgbClr val="5E8000"/>
        </a:accent2>
        <a:accent3>
          <a:srgbClr val="FFFFFF"/>
        </a:accent3>
        <a:accent4>
          <a:srgbClr val="000000"/>
        </a:accent4>
        <a:accent5>
          <a:srgbClr val="AAB8C5"/>
        </a:accent5>
        <a:accent6>
          <a:srgbClr val="547300"/>
        </a:accent6>
        <a:hlink>
          <a:srgbClr val="006E04"/>
        </a:hlink>
        <a:folHlink>
          <a:srgbClr val="66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A65821"/>
        </a:accent1>
        <a:accent2>
          <a:srgbClr val="008004"/>
        </a:accent2>
        <a:accent3>
          <a:srgbClr val="FFFFFF"/>
        </a:accent3>
        <a:accent4>
          <a:srgbClr val="000000"/>
        </a:accent4>
        <a:accent5>
          <a:srgbClr val="D0B4AB"/>
        </a:accent5>
        <a:accent6>
          <a:srgbClr val="007303"/>
        </a:accent6>
        <a:hlink>
          <a:srgbClr val="8C2A60"/>
        </a:hlink>
        <a:folHlink>
          <a:srgbClr val="6733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2403E"/>
        </a:accent1>
        <a:accent2>
          <a:srgbClr val="2D8064"/>
        </a:accent2>
        <a:accent3>
          <a:srgbClr val="FFFFFF"/>
        </a:accent3>
        <a:accent4>
          <a:srgbClr val="000000"/>
        </a:accent4>
        <a:accent5>
          <a:srgbClr val="D5AFAF"/>
        </a:accent5>
        <a:accent6>
          <a:srgbClr val="28735A"/>
        </a:accent6>
        <a:hlink>
          <a:srgbClr val="4D3F8C"/>
        </a:hlink>
        <a:folHlink>
          <a:srgbClr val="006E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0052C0"/>
        </a:accent1>
        <a:accent2>
          <a:srgbClr val="3239BF"/>
        </a:accent2>
        <a:accent3>
          <a:srgbClr val="FFFFFF"/>
        </a:accent3>
        <a:accent4>
          <a:srgbClr val="000000"/>
        </a:accent4>
        <a:accent5>
          <a:srgbClr val="AAB3DC"/>
        </a:accent5>
        <a:accent6>
          <a:srgbClr val="2C33AD"/>
        </a:accent6>
        <a:hlink>
          <a:srgbClr val="004299"/>
        </a:hlink>
        <a:folHlink>
          <a:srgbClr val="282D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4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759B2"/>
        </a:accent1>
        <a:accent2>
          <a:srgbClr val="00708C"/>
        </a:accent2>
        <a:accent3>
          <a:srgbClr val="FFFFFF"/>
        </a:accent3>
        <a:accent4>
          <a:srgbClr val="000000"/>
        </a:accent4>
        <a:accent5>
          <a:srgbClr val="B8B5D5"/>
        </a:accent5>
        <a:accent6>
          <a:srgbClr val="00657E"/>
        </a:accent6>
        <a:hlink>
          <a:srgbClr val="0048A6"/>
        </a:hlink>
        <a:folHlink>
          <a:srgbClr val="742E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5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A68500"/>
        </a:accent1>
        <a:accent2>
          <a:srgbClr val="2462B2"/>
        </a:accent2>
        <a:accent3>
          <a:srgbClr val="FFFFFF"/>
        </a:accent3>
        <a:accent4>
          <a:srgbClr val="000000"/>
        </a:accent4>
        <a:accent5>
          <a:srgbClr val="D0C2AA"/>
        </a:accent5>
        <a:accent6>
          <a:srgbClr val="2058A1"/>
        </a:accent6>
        <a:hlink>
          <a:srgbClr val="546E00"/>
        </a:hlink>
        <a:folHlink>
          <a:srgbClr val="8031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6">
        <a:dk1>
          <a:srgbClr val="000000"/>
        </a:dk1>
        <a:lt1>
          <a:srgbClr val="FFFFFF"/>
        </a:lt1>
        <a:dk2>
          <a:srgbClr val="000000"/>
        </a:dk2>
        <a:lt2>
          <a:srgbClr val="828282"/>
        </a:lt2>
        <a:accent1>
          <a:srgbClr val="628000"/>
        </a:accent1>
        <a:accent2>
          <a:srgbClr val="8C5200"/>
        </a:accent2>
        <a:accent3>
          <a:srgbClr val="FFFFFF"/>
        </a:accent3>
        <a:accent4>
          <a:srgbClr val="000000"/>
        </a:accent4>
        <a:accent5>
          <a:srgbClr val="B7C0AA"/>
        </a:accent5>
        <a:accent6>
          <a:srgbClr val="7E4900"/>
        </a:accent6>
        <a:hlink>
          <a:srgbClr val="911D65"/>
        </a:hlink>
        <a:folHlink>
          <a:srgbClr val="0045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ind_0730_slide.pot</Template>
  <TotalTime>23010</TotalTime>
  <Words>747</Words>
  <Application>Microsoft Macintosh PowerPoint</Application>
  <PresentationFormat>On-screen Show (4:3)</PresentationFormat>
  <Paragraphs>411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ＤＦＰ教科書体W3</vt:lpstr>
      <vt:lpstr>MS Gothic</vt:lpstr>
      <vt:lpstr>ＭＳ Ｐゴシック</vt:lpstr>
      <vt:lpstr>ＭＳ Ｐ明朝</vt:lpstr>
      <vt:lpstr>Tsukushi A Round Gothic</vt:lpstr>
      <vt:lpstr>Wingdings</vt:lpstr>
      <vt:lpstr>ヒラギノ明朝 Pro W6</vt:lpstr>
      <vt:lpstr>Arial</vt:lpstr>
      <vt:lpstr>ind_0730_slide</vt:lpstr>
      <vt:lpstr>1_Default Design</vt:lpstr>
      <vt:lpstr> にほんご1A</vt:lpstr>
      <vt:lpstr>　きょう　の　こうぎ</vt:lpstr>
      <vt:lpstr>House keeping おしらせ 1</vt:lpstr>
      <vt:lpstr>Beautiful ひらがな  Stop, tick, flow, round/angle</vt:lpstr>
      <vt:lpstr>The BIG Sequence: John and Yuuko Review</vt:lpstr>
      <vt:lpstr>Review 2: Sequence: Home Town　 John and Yuuko </vt:lpstr>
      <vt:lpstr>NEW も　also　John and ゆうこ</vt:lpstr>
      <vt:lpstr>NEW　　 John and ゆうこ と　and　・ね ,right?　</vt:lpstr>
      <vt:lpstr>Using と</vt:lpstr>
      <vt:lpstr>http://www.ntv.co.jp/tarareba/ </vt:lpstr>
      <vt:lpstr>カタカナ  Katakana</vt:lpstr>
      <vt:lpstr>カタカナ</vt:lpstr>
      <vt:lpstr>When do you use カタカナ？</vt:lpstr>
      <vt:lpstr>Vertical writing</vt:lpstr>
      <vt:lpstr>Balance in writing</vt:lpstr>
      <vt:lpstr>いくらですか。How much?</vt:lpstr>
      <vt:lpstr>Lesson 2 Vocab</vt:lpstr>
      <vt:lpstr>こ、そ、あ、ど series</vt:lpstr>
      <vt:lpstr> これ、     この、   ここ　 （this one, this N, this place)</vt:lpstr>
      <vt:lpstr>これ／それ／あれ／どれ(whicih)</vt:lpstr>
      <vt:lpstr>ここ／そこ／あそこ／どこ(where)</vt:lpstr>
      <vt:lpstr>この／その／あの／どの N (which N)</vt:lpstr>
      <vt:lpstr>いくらですか</vt:lpstr>
      <vt:lpstr>れんしゅう：いくらですか</vt:lpstr>
      <vt:lpstr>PowerPoint Presentation</vt:lpstr>
      <vt:lpstr>　ね　and 　よ（Ref.Textbook p.66) John offers ゆうこ some さしみ</vt:lpstr>
      <vt:lpstr>〜って　よんでください。 Call me ~(for short)</vt:lpstr>
      <vt:lpstr>The BIGGER Sequence:  John and Yuuko</vt:lpstr>
      <vt:lpstr>Reading messages</vt:lpstr>
      <vt:lpstr> </vt:lpstr>
      <vt:lpstr>じこしょうかい  Self-introudction Typing Japanese on Moodle</vt:lpstr>
      <vt:lpstr>Visiting your teacher’s room　</vt:lpstr>
      <vt:lpstr>Visiting せんせいの　へや　c/n p.41 S： Knock, knock T: はい。 S：しつれいします。 T：どうぞ。 S：はい、せんせい、さくらぐみの　レベッカ(Rebecca)です。いま　ちょっと、よろしいですか。</vt:lpstr>
      <vt:lpstr>けいすけ　と　クリスティーナ</vt:lpstr>
      <vt:lpstr>Before the Tutorial and Seminar  Review the lecture materials, textbook, c/n, do your しゅくだい, and Learn to be able to read and write ひらがなbeautifully and fluently.  Dictation Quiz at your own Tutorial classes</vt:lpstr>
      <vt:lpstr>Next Lectureは、Lesson 3です。</vt:lpstr>
    </vt:vector>
  </TitlesOfParts>
  <Company>unsw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lecture is full. Please take all seats from the very first row and be seated without leaving empty seats. にほんご1A</dc:title>
  <dc:creator>Chihiro Thomson</dc:creator>
  <cp:lastModifiedBy>Chihiro Thomson</cp:lastModifiedBy>
  <cp:revision>176</cp:revision>
  <cp:lastPrinted>2017-03-16T01:13:53Z</cp:lastPrinted>
  <dcterms:created xsi:type="dcterms:W3CDTF">2013-03-24T22:21:54Z</dcterms:created>
  <dcterms:modified xsi:type="dcterms:W3CDTF">2017-03-16T03:45:03Z</dcterms:modified>
</cp:coreProperties>
</file>